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  <p:sldId id="264" r:id="rId7"/>
    <p:sldId id="265" r:id="rId8"/>
    <p:sldId id="258" r:id="rId9"/>
    <p:sldId id="259" r:id="rId10"/>
    <p:sldId id="260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S\Documents\analize%20norveski%20projekat\godisnja%20statistik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S\Documents\analize%20norveski%20projekat\godisnja%20statistik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S\Documents\analize%20norveski%20projekat\godisnja%20statistik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S\Documents\analize%20norveski%20projekat\godisnja%20statisti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1.4283683289588818E-3"/>
                  <c:y val="6.523476232137651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'2010. и 2011. (2)'!$B$13:$B$16</c:f>
              <c:strCache>
                <c:ptCount val="4"/>
                <c:pt idx="0">
                  <c:v>Злоупотреба службеног положаја</c:v>
                </c:pt>
                <c:pt idx="1">
                  <c:v>Кршење закона од стране судије, јавног тужиоца и његовог заменика </c:v>
                </c:pt>
                <c:pt idx="2">
                  <c:v>Примање мита</c:v>
                </c:pt>
                <c:pt idx="3">
                  <c:v>Давање мита</c:v>
                </c:pt>
              </c:strCache>
            </c:strRef>
          </c:cat>
          <c:val>
            <c:numRef>
              <c:f>'2010. и 2011. (2)'!$C$13:$C$16</c:f>
              <c:numCache>
                <c:formatCode>General</c:formatCode>
                <c:ptCount val="4"/>
                <c:pt idx="0" formatCode="0">
                  <c:v>4456</c:v>
                </c:pt>
                <c:pt idx="1">
                  <c:v>589</c:v>
                </c:pt>
                <c:pt idx="2">
                  <c:v>56</c:v>
                </c:pt>
                <c:pt idx="3">
                  <c:v>53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'2010. и 2011. (2)'!$C$21:$G$21</c:f>
              <c:strCache>
                <c:ptCount val="5"/>
                <c:pt idx="0">
                  <c:v>Полиција</c:v>
                </c:pt>
                <c:pt idx="1">
                  <c:v>Други државни органи</c:v>
                </c:pt>
                <c:pt idx="2">
                  <c:v>Оштећени</c:v>
                </c:pt>
                <c:pt idx="3">
                  <c:v>Иницијатива ЈТ</c:v>
                </c:pt>
                <c:pt idx="4">
                  <c:v>Остали</c:v>
                </c:pt>
              </c:strCache>
            </c:strRef>
          </c:cat>
          <c:val>
            <c:numRef>
              <c:f>'2010. и 2011. (2)'!$C$22:$G$22</c:f>
              <c:numCache>
                <c:formatCode>General</c:formatCode>
                <c:ptCount val="5"/>
                <c:pt idx="0">
                  <c:v>7625</c:v>
                </c:pt>
                <c:pt idx="1">
                  <c:v>1067</c:v>
                </c:pt>
                <c:pt idx="2">
                  <c:v>3552</c:v>
                </c:pt>
                <c:pt idx="3">
                  <c:v>83</c:v>
                </c:pt>
                <c:pt idx="4">
                  <c:v>683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'2010. и 2011. (2)'!$O$11:$Q$11</c:f>
              <c:strCache>
                <c:ptCount val="3"/>
                <c:pt idx="0">
                  <c:v>Службено лице</c:v>
                </c:pt>
                <c:pt idx="1">
                  <c:v>Одговорно лице</c:v>
                </c:pt>
                <c:pt idx="2">
                  <c:v>Спољна лица</c:v>
                </c:pt>
              </c:strCache>
            </c:strRef>
          </c:cat>
          <c:val>
            <c:numRef>
              <c:f>'2010. и 2011. (2)'!$O$12:$Q$12</c:f>
              <c:numCache>
                <c:formatCode>0</c:formatCode>
                <c:ptCount val="3"/>
                <c:pt idx="0">
                  <c:v>791</c:v>
                </c:pt>
                <c:pt idx="1">
                  <c:v>1752</c:v>
                </c:pt>
                <c:pt idx="2">
                  <c:v>429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'2010. и 2011. (2)'!$W$11:$AC$11</c:f>
              <c:strCache>
                <c:ptCount val="7"/>
                <c:pt idx="0">
                  <c:v>Затвор</c:v>
                </c:pt>
                <c:pt idx="1">
                  <c:v>Новчана казна</c:v>
                </c:pt>
                <c:pt idx="2">
                  <c:v>условна</c:v>
                </c:pt>
                <c:pt idx="3">
                  <c:v>ослобођен од казне</c:v>
                </c:pt>
                <c:pt idx="4">
                  <c:v>обустава</c:v>
                </c:pt>
                <c:pt idx="5">
                  <c:v>одбијајућа пресуда</c:v>
                </c:pt>
                <c:pt idx="6">
                  <c:v>ослобађајућа пресуда</c:v>
                </c:pt>
              </c:strCache>
            </c:strRef>
          </c:cat>
          <c:val>
            <c:numRef>
              <c:f>'2010. и 2011. (2)'!$W$12:$AC$12</c:f>
              <c:numCache>
                <c:formatCode>0</c:formatCode>
                <c:ptCount val="7"/>
                <c:pt idx="0" formatCode="General">
                  <c:v>515</c:v>
                </c:pt>
                <c:pt idx="1">
                  <c:v>22</c:v>
                </c:pt>
                <c:pt idx="2" formatCode="General">
                  <c:v>745</c:v>
                </c:pt>
                <c:pt idx="3" formatCode="General">
                  <c:v>16</c:v>
                </c:pt>
                <c:pt idx="4" formatCode="General">
                  <c:v>207</c:v>
                </c:pt>
                <c:pt idx="5" formatCode="General">
                  <c:v>424</c:v>
                </c:pt>
                <c:pt idx="6" formatCode="General">
                  <c:v>145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4173B-D292-40EE-ADAC-60AE285B3139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3325D-1043-4186-9BE7-A167830A0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799CF-337D-4C33-A5AD-FE228BD9EA7F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A4FDC-638D-461F-A181-12A39ACA8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516B1-1959-4699-A3A4-EDC7B9DDAC9A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9549F-31EC-45B1-91B6-24B0FEEC2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0B21A-84C1-46AA-85CE-029AC69B15E3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2FFD4-C4E1-4D7B-B2E5-9859480FD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9A551-72FF-4441-9204-3F01253A2958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4969-F325-47A4-9BF3-A4ABDD3FB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1AF8F-860E-4278-9748-4334048B3E8E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5E892-7C9C-48B9-B98D-759D1D1E3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27F4C-0A0A-472F-A09F-055F2BF3FB88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48961-9EA0-4F8B-BFE9-6E3305BC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31CA1-4CEF-4583-A0E0-2506B0F80FAD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DCB3F-13A6-439F-9759-D9CE7048E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4D944-4F52-432A-963A-0047EA98E5DB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610CF-984B-474F-8468-A899D2FAA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BF78C-2CEA-4E66-9CBB-42EC96C1EBCA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E992-BF2D-4A10-A98C-48D884DBE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E4FC0-4636-4FF5-8B6D-AFBF69B458AE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9F812-70E0-492B-A3AF-C614DD73E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822952-1067-4CFE-8088-B2B8A10975CA}" type="datetimeFigureOut">
              <a:rPr lang="en-US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7164E0-DDB6-4E70-907F-0A26D5FD8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dverisrpske.com/pictures/1-VESTI/2012/jul/transparentnost-srbija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924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err="1" smtClean="0"/>
              <a:t>Улога</a:t>
            </a:r>
            <a:r>
              <a:rPr lang="en-GB" b="1" dirty="0" smtClean="0"/>
              <a:t> </a:t>
            </a:r>
            <a:r>
              <a:rPr lang="en-GB" b="1" dirty="0" err="1" smtClean="0"/>
              <a:t>правосуђа</a:t>
            </a:r>
            <a:r>
              <a:rPr lang="en-GB" b="1" dirty="0" smtClean="0"/>
              <a:t> у </a:t>
            </a:r>
            <a:r>
              <a:rPr lang="en-GB" b="1" dirty="0" err="1" smtClean="0"/>
              <a:t>борби</a:t>
            </a:r>
            <a:r>
              <a:rPr lang="en-GB" b="1" dirty="0" smtClean="0"/>
              <a:t> </a:t>
            </a:r>
            <a:r>
              <a:rPr lang="en-GB" b="1" dirty="0" err="1" smtClean="0"/>
              <a:t>против</a:t>
            </a:r>
            <a:r>
              <a:rPr lang="en-GB" b="1" dirty="0" smtClean="0"/>
              <a:t> </a:t>
            </a:r>
            <a:r>
              <a:rPr lang="en-GB" b="1" dirty="0" err="1" smtClean="0"/>
              <a:t>корупције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/>
          <a:p>
            <a:r>
              <a:rPr lang="sr-Cyrl-CS" smtClean="0">
                <a:solidFill>
                  <a:schemeClr val="tx1"/>
                </a:solidFill>
              </a:rPr>
              <a:t>ј</a:t>
            </a:r>
            <a:r>
              <a:rPr lang="en-US" smtClean="0">
                <a:solidFill>
                  <a:schemeClr val="tx1"/>
                </a:solidFill>
              </a:rPr>
              <a:t>ануар 2013</a:t>
            </a:r>
          </a:p>
        </p:txBody>
      </p:sp>
      <p:pic>
        <p:nvPicPr>
          <p:cNvPr id="2052" name="Picture 2" descr="http://www.dverisrpske.com/pictures/1-VESTI/2012/jul/transparentnost-srbija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33400" y="5867400"/>
            <a:ext cx="125095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205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5715000"/>
            <a:ext cx="17145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" descr="C:\Users\JAS\Desktop\Amb logo engelsk 2CE0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5715000"/>
            <a:ext cx="211931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 smtClean="0"/>
              <a:t>Јавност</a:t>
            </a:r>
            <a:r>
              <a:rPr lang="en-US" b="1" dirty="0" smtClean="0"/>
              <a:t> </a:t>
            </a:r>
            <a:r>
              <a:rPr lang="en-US" b="1" dirty="0" err="1" smtClean="0"/>
              <a:t>рада</a:t>
            </a:r>
            <a:r>
              <a:rPr lang="en-US" b="1" dirty="0" smtClean="0"/>
              <a:t> – </a:t>
            </a:r>
            <a:r>
              <a:rPr lang="en-US" b="1" dirty="0" err="1" smtClean="0"/>
              <a:t>главни</a:t>
            </a:r>
            <a:r>
              <a:rPr lang="en-US" b="1" dirty="0" smtClean="0"/>
              <a:t> </a:t>
            </a:r>
            <a:r>
              <a:rPr lang="en-US" b="1" dirty="0" err="1" smtClean="0"/>
              <a:t>закључци</a:t>
            </a:r>
            <a:r>
              <a:rPr lang="en-US" b="1" dirty="0" smtClean="0"/>
              <a:t> и </a:t>
            </a:r>
            <a:r>
              <a:rPr lang="en-US" b="1" dirty="0" err="1" smtClean="0"/>
              <a:t>препоруке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400" b="1" dirty="0" err="1" smtClean="0"/>
              <a:t>У</a:t>
            </a:r>
            <a:r>
              <a:rPr lang="en-US" sz="2400" b="1" dirty="0" err="1" smtClean="0"/>
              <a:t>једначити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начин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вођења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евиданција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предметима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омогућити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претрагу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поступања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правосудних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институија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областима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који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уређују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објављивање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података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вредновању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рада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судија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тужилаца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приликом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њиховог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избора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периодичног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испитивања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поступања</a:t>
            </a:r>
            <a:r>
              <a:rPr lang="en-US" sz="2400" b="1" dirty="0" smtClean="0"/>
              <a:t> у </a:t>
            </a:r>
            <a:r>
              <a:rPr lang="en-US" sz="2400" b="1" dirty="0" err="1" smtClean="0"/>
              <a:t>случају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утврђивања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одговорности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праксе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поступања</a:t>
            </a:r>
            <a:r>
              <a:rPr lang="en-US" sz="2400" b="1" dirty="0" smtClean="0"/>
              <a:t> у </a:t>
            </a:r>
            <a:r>
              <a:rPr lang="en-US" sz="2400" b="1" dirty="0" err="1" smtClean="0"/>
              <a:t>предметима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гоњења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корупције</a:t>
            </a:r>
            <a:endParaRPr lang="sr-Cyrl-RS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Делимични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подаци</a:t>
            </a:r>
            <a:r>
              <a:rPr lang="en-US" sz="2400" dirty="0" smtClean="0"/>
              <a:t> о </a:t>
            </a:r>
            <a:r>
              <a:rPr lang="en-US" sz="2400" dirty="0" err="1" smtClean="0"/>
              <a:t>оптерећености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појединих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институција</a:t>
            </a:r>
            <a:r>
              <a:rPr lang="en-US" sz="2400" dirty="0" smtClean="0"/>
              <a:t> </a:t>
            </a:r>
            <a:r>
              <a:rPr lang="en-US" sz="2400" dirty="0" err="1" smtClean="0"/>
              <a:t>указују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велике</a:t>
            </a:r>
            <a:r>
              <a:rPr lang="en-US" sz="2400" dirty="0" smtClean="0"/>
              <a:t> </a:t>
            </a:r>
            <a:r>
              <a:rPr lang="en-US" sz="2400" dirty="0" err="1" smtClean="0"/>
              <a:t>диспропорције</a:t>
            </a:r>
            <a:r>
              <a:rPr lang="en-US" sz="2400" dirty="0" smtClean="0"/>
              <a:t>, </a:t>
            </a:r>
            <a:r>
              <a:rPr lang="en-US" sz="2400" dirty="0" err="1" smtClean="0"/>
              <a:t>како</a:t>
            </a:r>
            <a:r>
              <a:rPr lang="en-US" sz="2400" dirty="0" smtClean="0"/>
              <a:t> </a:t>
            </a:r>
            <a:r>
              <a:rPr lang="en-US" sz="2400" dirty="0" err="1" smtClean="0"/>
              <a:t>по</a:t>
            </a:r>
            <a:r>
              <a:rPr lang="en-US" sz="2400" dirty="0" smtClean="0"/>
              <a:t> </a:t>
            </a:r>
            <a:r>
              <a:rPr lang="en-US" sz="2400" dirty="0" err="1" smtClean="0"/>
              <a:t>подручјима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које</a:t>
            </a:r>
            <a:r>
              <a:rPr lang="en-US" sz="2400" dirty="0" smtClean="0"/>
              <a:t> </a:t>
            </a:r>
            <a:r>
              <a:rPr lang="en-US" sz="2400" dirty="0" err="1" smtClean="0"/>
              <a:t>судови</a:t>
            </a:r>
            <a:r>
              <a:rPr lang="en-US" sz="2400" dirty="0" smtClean="0"/>
              <a:t>/</a:t>
            </a:r>
            <a:r>
              <a:rPr lang="en-US" sz="2400" dirty="0" err="1" smtClean="0"/>
              <a:t>тужилаштва</a:t>
            </a:r>
            <a:r>
              <a:rPr lang="en-US" sz="2400" dirty="0" smtClean="0"/>
              <a:t> </a:t>
            </a:r>
            <a:r>
              <a:rPr lang="en-US" sz="2400" dirty="0" err="1" smtClean="0"/>
              <a:t>покривају</a:t>
            </a:r>
            <a:r>
              <a:rPr lang="en-US" sz="2400" dirty="0" smtClean="0"/>
              <a:t> </a:t>
            </a:r>
            <a:r>
              <a:rPr lang="en-US" sz="2400" dirty="0" err="1" smtClean="0"/>
              <a:t>тако</a:t>
            </a:r>
            <a:r>
              <a:rPr lang="en-US" sz="2400" dirty="0" smtClean="0"/>
              <a:t> и </a:t>
            </a:r>
            <a:r>
              <a:rPr lang="en-US" sz="2400" dirty="0" err="1" smtClean="0"/>
              <a:t>по</a:t>
            </a:r>
            <a:r>
              <a:rPr lang="en-US" sz="2400" dirty="0" smtClean="0"/>
              <a:t> </a:t>
            </a:r>
            <a:r>
              <a:rPr lang="en-US" sz="2400" dirty="0" err="1" smtClean="0"/>
              <a:t>нивоу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правосудних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институција</a:t>
            </a:r>
            <a:r>
              <a:rPr lang="en-US" sz="2400" dirty="0" smtClean="0"/>
              <a:t> (</a:t>
            </a:r>
            <a:r>
              <a:rPr lang="en-US" sz="2400" dirty="0" err="1" smtClean="0"/>
              <a:t>основни</a:t>
            </a:r>
            <a:r>
              <a:rPr lang="en-US" sz="2400" dirty="0" smtClean="0"/>
              <a:t>/</a:t>
            </a:r>
            <a:r>
              <a:rPr lang="en-US" sz="2400" dirty="0" err="1" smtClean="0"/>
              <a:t>виши</a:t>
            </a:r>
            <a:r>
              <a:rPr lang="en-US" sz="2400" dirty="0" smtClean="0"/>
              <a:t>/</a:t>
            </a:r>
            <a:r>
              <a:rPr lang="en-US" sz="2400" dirty="0" err="1" smtClean="0"/>
              <a:t>апелациони</a:t>
            </a:r>
            <a:r>
              <a:rPr lang="en-US" sz="2400" dirty="0" smtClean="0"/>
              <a:t>), </a:t>
            </a:r>
            <a:r>
              <a:rPr lang="en-US" sz="2400" dirty="0" err="1" smtClean="0"/>
              <a:t>што</a:t>
            </a:r>
            <a:r>
              <a:rPr lang="en-US" sz="2400" dirty="0" smtClean="0"/>
              <a:t> </a:t>
            </a:r>
            <a:r>
              <a:rPr lang="en-US" sz="2400" dirty="0" err="1" smtClean="0"/>
              <a:t>даље</a:t>
            </a:r>
            <a:r>
              <a:rPr lang="en-US" sz="2400" dirty="0" smtClean="0"/>
              <a:t> </a:t>
            </a:r>
            <a:r>
              <a:rPr lang="en-US" sz="2400" dirty="0" err="1" smtClean="0"/>
              <a:t>указује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потребу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преиспитају</a:t>
            </a:r>
            <a:r>
              <a:rPr lang="en-US" sz="2400" dirty="0" smtClean="0"/>
              <a:t> </a:t>
            </a:r>
            <a:r>
              <a:rPr lang="en-US" sz="2400" dirty="0" err="1" smtClean="0"/>
              <a:t>параметри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основу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којих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одређен</a:t>
            </a:r>
            <a:r>
              <a:rPr lang="en-US" sz="2400" dirty="0" smtClean="0"/>
              <a:t> </a:t>
            </a:r>
            <a:r>
              <a:rPr lang="en-US" sz="2400" dirty="0" err="1" smtClean="0"/>
              <a:t>актуелни</a:t>
            </a:r>
            <a:r>
              <a:rPr lang="en-US" sz="2400" dirty="0" smtClean="0"/>
              <a:t> </a:t>
            </a:r>
            <a:r>
              <a:rPr lang="en-US" sz="2400" dirty="0" err="1" smtClean="0"/>
              <a:t>број</a:t>
            </a:r>
            <a:r>
              <a:rPr lang="en-US" sz="2400" dirty="0" smtClean="0"/>
              <a:t> </a:t>
            </a:r>
            <a:r>
              <a:rPr lang="en-US" sz="2400" dirty="0" err="1" smtClean="0"/>
              <a:t>судија</a:t>
            </a:r>
            <a:r>
              <a:rPr lang="en-US" sz="2400" dirty="0" smtClean="0"/>
              <a:t> и </a:t>
            </a:r>
            <a:r>
              <a:rPr lang="en-US" sz="2400" dirty="0" err="1" smtClean="0"/>
              <a:t>тужилаца</a:t>
            </a:r>
            <a:r>
              <a:rPr lang="en-US" sz="2400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Прекршајни поступци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Прекршајне</a:t>
            </a:r>
            <a:r>
              <a:rPr lang="en-US" dirty="0" smtClean="0"/>
              <a:t> </a:t>
            </a:r>
            <a:r>
              <a:rPr lang="en-US" dirty="0" err="1" smtClean="0"/>
              <a:t>санкције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мера</a:t>
            </a:r>
            <a:r>
              <a:rPr lang="en-US" dirty="0" smtClean="0"/>
              <a:t> </a:t>
            </a:r>
            <a:r>
              <a:rPr lang="en-US" dirty="0" err="1" smtClean="0"/>
              <a:t>одвраћања</a:t>
            </a:r>
            <a:r>
              <a:rPr lang="en-US" dirty="0" smtClean="0"/>
              <a:t> у </a:t>
            </a:r>
            <a:r>
              <a:rPr lang="en-US" dirty="0" err="1" smtClean="0"/>
              <a:t>превентивним</a:t>
            </a:r>
            <a:r>
              <a:rPr lang="en-US" dirty="0" smtClean="0"/>
              <a:t> </a:t>
            </a:r>
            <a:r>
              <a:rPr lang="en-US" dirty="0" err="1" smtClean="0"/>
              <a:t>антикорупцијским</a:t>
            </a:r>
            <a:r>
              <a:rPr lang="en-US" dirty="0" smtClean="0"/>
              <a:t> </a:t>
            </a:r>
            <a:r>
              <a:rPr lang="en-US" dirty="0" err="1" smtClean="0"/>
              <a:t>законима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доносе</a:t>
            </a:r>
            <a:r>
              <a:rPr lang="en-US" dirty="0" smtClean="0"/>
              <a:t> </a:t>
            </a:r>
            <a:r>
              <a:rPr lang="en-US" dirty="0" err="1" smtClean="0"/>
              <a:t>жељене</a:t>
            </a:r>
            <a:r>
              <a:rPr lang="en-US" dirty="0" smtClean="0"/>
              <a:t> </a:t>
            </a:r>
            <a:r>
              <a:rPr lang="en-US" dirty="0" err="1" smtClean="0"/>
              <a:t>ефекте</a:t>
            </a:r>
            <a:r>
              <a:rPr lang="en-US" dirty="0" smtClean="0"/>
              <a:t>. </a:t>
            </a:r>
            <a:r>
              <a:rPr lang="en-US" dirty="0" err="1" smtClean="0"/>
              <a:t>Главни</a:t>
            </a:r>
            <a:r>
              <a:rPr lang="en-US" dirty="0" smtClean="0"/>
              <a:t> </a:t>
            </a:r>
            <a:r>
              <a:rPr lang="en-US" dirty="0" err="1" smtClean="0"/>
              <a:t>разлози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мали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покренутих</a:t>
            </a:r>
            <a:r>
              <a:rPr lang="en-US" dirty="0" smtClean="0"/>
              <a:t> </a:t>
            </a:r>
            <a:r>
              <a:rPr lang="en-US" dirty="0" err="1" smtClean="0"/>
              <a:t>поступака</a:t>
            </a:r>
            <a:r>
              <a:rPr lang="en-US" dirty="0" smtClean="0"/>
              <a:t> у </a:t>
            </a:r>
            <a:r>
              <a:rPr lang="en-US" dirty="0" err="1" smtClean="0"/>
              <a:t>односу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случајева</a:t>
            </a:r>
            <a:r>
              <a:rPr lang="en-US" dirty="0" smtClean="0"/>
              <a:t> </a:t>
            </a:r>
            <a:r>
              <a:rPr lang="en-US" dirty="0" err="1" smtClean="0"/>
              <a:t>повреде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endParaRPr lang="en-US" dirty="0" smtClean="0"/>
          </a:p>
          <a:p>
            <a:pPr lvl="1"/>
            <a:r>
              <a:rPr lang="en-US" dirty="0" err="1" smtClean="0"/>
              <a:t>релативно</a:t>
            </a:r>
            <a:r>
              <a:rPr lang="en-US" dirty="0" smtClean="0"/>
              <a:t> </a:t>
            </a:r>
            <a:r>
              <a:rPr lang="en-US" dirty="0" err="1" smtClean="0"/>
              <a:t>дуго</a:t>
            </a:r>
            <a:r>
              <a:rPr lang="en-US" dirty="0" smtClean="0"/>
              <a:t> </a:t>
            </a:r>
            <a:r>
              <a:rPr lang="en-US" dirty="0" err="1" smtClean="0"/>
              <a:t>трајање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често</a:t>
            </a:r>
            <a:r>
              <a:rPr lang="en-US" dirty="0" smtClean="0"/>
              <a:t> </a:t>
            </a:r>
            <a:r>
              <a:rPr lang="en-US" dirty="0" err="1" smtClean="0"/>
              <a:t>наступање</a:t>
            </a:r>
            <a:r>
              <a:rPr lang="en-US" dirty="0" smtClean="0"/>
              <a:t> </a:t>
            </a:r>
            <a:r>
              <a:rPr lang="en-US" dirty="0" err="1" smtClean="0"/>
              <a:t>застарелости</a:t>
            </a:r>
            <a:r>
              <a:rPr lang="en-US" dirty="0" smtClean="0"/>
              <a:t> </a:t>
            </a:r>
            <a:r>
              <a:rPr lang="en-US" dirty="0" err="1" smtClean="0"/>
              <a:t>прекршајног</a:t>
            </a:r>
            <a:r>
              <a:rPr lang="en-US" dirty="0" smtClean="0"/>
              <a:t> </a:t>
            </a:r>
            <a:r>
              <a:rPr lang="en-US" dirty="0" err="1" smtClean="0"/>
              <a:t>гоњења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Прекршајни поступци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у </a:t>
            </a:r>
            <a:r>
              <a:rPr lang="en-US" dirty="0" err="1" smtClean="0"/>
              <a:t>две</a:t>
            </a:r>
            <a:r>
              <a:rPr lang="en-US" dirty="0" smtClean="0"/>
              <a:t> </a:t>
            </a:r>
            <a:r>
              <a:rPr lang="en-US" dirty="0" err="1" smtClean="0"/>
              <a:t>посматране</a:t>
            </a:r>
            <a:r>
              <a:rPr lang="en-US" dirty="0" smtClean="0"/>
              <a:t> </a:t>
            </a:r>
            <a:r>
              <a:rPr lang="en-US" dirty="0" err="1" smtClean="0"/>
              <a:t>године</a:t>
            </a:r>
            <a:r>
              <a:rPr lang="en-US" dirty="0" smtClean="0"/>
              <a:t> </a:t>
            </a:r>
            <a:r>
              <a:rPr lang="en-US" dirty="0" err="1" smtClean="0"/>
              <a:t>водило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мање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200 </a:t>
            </a:r>
            <a:r>
              <a:rPr lang="en-US" dirty="0" err="1" smtClean="0"/>
              <a:t>прекршајних</a:t>
            </a:r>
            <a:r>
              <a:rPr lang="en-US" dirty="0" smtClean="0"/>
              <a:t> </a:t>
            </a:r>
            <a:r>
              <a:rPr lang="en-US" dirty="0" err="1" smtClean="0"/>
              <a:t>поступака</a:t>
            </a:r>
            <a:r>
              <a:rPr lang="en-US" dirty="0" smtClean="0"/>
              <a:t>. </a:t>
            </a:r>
            <a:endParaRPr lang="sr-Cyrl-RS" dirty="0" smtClean="0"/>
          </a:p>
          <a:p>
            <a:r>
              <a:rPr lang="en-US" dirty="0" err="1" smtClean="0"/>
              <a:t>проблем</a:t>
            </a:r>
            <a:r>
              <a:rPr lang="en-US" dirty="0" smtClean="0"/>
              <a:t> </a:t>
            </a:r>
            <a:r>
              <a:rPr lang="en-US" dirty="0" err="1" smtClean="0"/>
              <a:t>брзог</a:t>
            </a:r>
            <a:r>
              <a:rPr lang="en-US" dirty="0" smtClean="0"/>
              <a:t> </a:t>
            </a:r>
            <a:r>
              <a:rPr lang="en-US" dirty="0" err="1" smtClean="0"/>
              <a:t>наступања</a:t>
            </a:r>
            <a:r>
              <a:rPr lang="en-US" dirty="0" smtClean="0"/>
              <a:t> </a:t>
            </a:r>
            <a:r>
              <a:rPr lang="en-US" dirty="0" err="1" smtClean="0"/>
              <a:t>застарелости</a:t>
            </a:r>
            <a:r>
              <a:rPr lang="en-US" dirty="0" smtClean="0"/>
              <a:t>, </a:t>
            </a:r>
            <a:r>
              <a:rPr lang="sr-Cyrl-RS" dirty="0" smtClean="0"/>
              <a:t>-р</a:t>
            </a:r>
            <a:r>
              <a:rPr lang="en-US" dirty="0" err="1" smtClean="0"/>
              <a:t>ешен</a:t>
            </a:r>
            <a:r>
              <a:rPr lang="en-US" dirty="0" smtClean="0"/>
              <a:t> у </a:t>
            </a:r>
            <a:r>
              <a:rPr lang="en-US" dirty="0" err="1" smtClean="0"/>
              <a:t>области</a:t>
            </a:r>
            <a:r>
              <a:rPr lang="en-US" dirty="0" smtClean="0"/>
              <a:t> </a:t>
            </a:r>
            <a:r>
              <a:rPr lang="en-US" dirty="0" err="1" smtClean="0"/>
              <a:t>јавних</a:t>
            </a:r>
            <a:r>
              <a:rPr lang="en-US" dirty="0" smtClean="0"/>
              <a:t> </a:t>
            </a:r>
            <a:r>
              <a:rPr lang="en-US" dirty="0" err="1" smtClean="0"/>
              <a:t>набавки</a:t>
            </a:r>
            <a:r>
              <a:rPr lang="en-US" dirty="0" smtClean="0"/>
              <a:t>  и </a:t>
            </a:r>
            <a:r>
              <a:rPr lang="en-US" dirty="0" err="1" smtClean="0"/>
              <a:t>финансирања</a:t>
            </a:r>
            <a:r>
              <a:rPr lang="en-US" dirty="0" smtClean="0"/>
              <a:t> </a:t>
            </a:r>
            <a:r>
              <a:rPr lang="en-US" dirty="0" err="1" smtClean="0"/>
              <a:t>странака</a:t>
            </a:r>
            <a:r>
              <a:rPr lang="en-US" dirty="0" smtClean="0"/>
              <a:t> </a:t>
            </a:r>
            <a:r>
              <a:rPr lang="sr-Cyrl-RS" dirty="0" smtClean="0"/>
              <a:t>- </a:t>
            </a:r>
            <a:r>
              <a:rPr lang="en-US" dirty="0" err="1" smtClean="0"/>
              <a:t>још</a:t>
            </a:r>
            <a:r>
              <a:rPr lang="en-US" dirty="0" smtClean="0"/>
              <a:t> </a:t>
            </a:r>
            <a:r>
              <a:rPr lang="en-US" dirty="0" err="1" smtClean="0"/>
              <a:t>увек</a:t>
            </a:r>
            <a:r>
              <a:rPr lang="en-US" dirty="0" smtClean="0"/>
              <a:t> </a:t>
            </a:r>
            <a:r>
              <a:rPr lang="en-US" dirty="0" err="1" smtClean="0"/>
              <a:t>постоји</a:t>
            </a:r>
            <a:r>
              <a:rPr lang="en-US" dirty="0" smtClean="0"/>
              <a:t> </a:t>
            </a:r>
            <a:r>
              <a:rPr lang="en-US" dirty="0" err="1" smtClean="0"/>
              <a:t>код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 о </a:t>
            </a:r>
            <a:r>
              <a:rPr lang="en-US" dirty="0" err="1" smtClean="0"/>
              <a:t>слободном</a:t>
            </a:r>
            <a:r>
              <a:rPr lang="en-US" dirty="0" smtClean="0"/>
              <a:t> </a:t>
            </a:r>
            <a:r>
              <a:rPr lang="en-US" dirty="0" err="1" smtClean="0"/>
              <a:t>приступу</a:t>
            </a:r>
            <a:r>
              <a:rPr lang="en-US" dirty="0" smtClean="0"/>
              <a:t> </a:t>
            </a:r>
            <a:r>
              <a:rPr lang="en-US" dirty="0" err="1" smtClean="0"/>
              <a:t>информацијама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јавног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 и </a:t>
            </a:r>
            <a:r>
              <a:rPr lang="en-US" dirty="0" err="1" smtClean="0"/>
              <a:t>Закона</a:t>
            </a:r>
            <a:r>
              <a:rPr lang="en-US" dirty="0" smtClean="0"/>
              <a:t> о </a:t>
            </a:r>
            <a:r>
              <a:rPr lang="en-US" dirty="0" err="1" smtClean="0"/>
              <a:t>Агенцији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борбу</a:t>
            </a:r>
            <a:r>
              <a:rPr lang="en-US" dirty="0" smtClean="0"/>
              <a:t> </a:t>
            </a:r>
            <a:r>
              <a:rPr lang="en-US" dirty="0" err="1" smtClean="0"/>
              <a:t>против</a:t>
            </a:r>
            <a:r>
              <a:rPr lang="en-US" dirty="0" smtClean="0"/>
              <a:t> </a:t>
            </a:r>
            <a:r>
              <a:rPr lang="en-US" dirty="0" err="1" smtClean="0"/>
              <a:t>корупције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Прекршајни поступци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Постоји</a:t>
            </a:r>
            <a:r>
              <a:rPr lang="en-US" sz="2000" dirty="0" smtClean="0"/>
              <a:t> </a:t>
            </a:r>
            <a:r>
              <a:rPr lang="en-US" sz="2000" dirty="0" err="1" smtClean="0"/>
              <a:t>проблем</a:t>
            </a:r>
            <a:r>
              <a:rPr lang="en-US" sz="2000" dirty="0" smtClean="0"/>
              <a:t> </a:t>
            </a:r>
            <a:r>
              <a:rPr lang="en-US" sz="2000" dirty="0" err="1" smtClean="0"/>
              <a:t>лоше</a:t>
            </a:r>
            <a:r>
              <a:rPr lang="en-US" sz="2000" dirty="0" smtClean="0"/>
              <a:t> </a:t>
            </a:r>
            <a:r>
              <a:rPr lang="en-US" sz="2000" dirty="0" err="1" smtClean="0"/>
              <a:t>одређених</a:t>
            </a:r>
            <a:r>
              <a:rPr lang="en-US" sz="2000" dirty="0" smtClean="0"/>
              <a:t> </a:t>
            </a:r>
            <a:r>
              <a:rPr lang="en-US" sz="2000" dirty="0" err="1" smtClean="0"/>
              <a:t>овлашћених</a:t>
            </a:r>
            <a:r>
              <a:rPr lang="en-US" sz="2000" dirty="0" smtClean="0"/>
              <a:t> и </a:t>
            </a:r>
            <a:r>
              <a:rPr lang="en-US" sz="2000" dirty="0" err="1" smtClean="0"/>
              <a:t>преоптерећених</a:t>
            </a:r>
            <a:r>
              <a:rPr lang="en-US" sz="2000" dirty="0" smtClean="0"/>
              <a:t> </a:t>
            </a:r>
            <a:r>
              <a:rPr lang="en-US" sz="2000" dirty="0" err="1" smtClean="0"/>
              <a:t>органа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покретање</a:t>
            </a:r>
            <a:r>
              <a:rPr lang="en-US" sz="2000" dirty="0" smtClean="0"/>
              <a:t> </a:t>
            </a:r>
            <a:r>
              <a:rPr lang="en-US" sz="2000" dirty="0" err="1" smtClean="0"/>
              <a:t>прекршајног</a:t>
            </a:r>
            <a:r>
              <a:rPr lang="en-US" sz="2000" dirty="0" smtClean="0"/>
              <a:t> </a:t>
            </a:r>
            <a:r>
              <a:rPr lang="en-US" sz="2000" dirty="0" err="1" smtClean="0"/>
              <a:t>поступка</a:t>
            </a:r>
            <a:r>
              <a:rPr lang="sr-Cyrl-RS" sz="2000" dirty="0" smtClean="0"/>
              <a:t> - </a:t>
            </a:r>
            <a:r>
              <a:rPr lang="en-US" sz="2000" dirty="0" smtClean="0"/>
              <a:t>у </a:t>
            </a:r>
            <a:r>
              <a:rPr lang="en-US" sz="2000" dirty="0" err="1" smtClean="0"/>
              <a:t>погледу</a:t>
            </a:r>
            <a:r>
              <a:rPr lang="en-US" sz="2000" dirty="0" smtClean="0"/>
              <a:t> </a:t>
            </a:r>
            <a:r>
              <a:rPr lang="en-US" sz="2000" dirty="0" err="1" smtClean="0"/>
              <a:t>Закона</a:t>
            </a:r>
            <a:r>
              <a:rPr lang="en-US" sz="2000" dirty="0" smtClean="0"/>
              <a:t> о </a:t>
            </a:r>
            <a:r>
              <a:rPr lang="en-US" sz="2000" dirty="0" err="1" smtClean="0"/>
              <a:t>слободном</a:t>
            </a:r>
            <a:r>
              <a:rPr lang="en-US" sz="2000" dirty="0" smtClean="0"/>
              <a:t> </a:t>
            </a:r>
            <a:r>
              <a:rPr lang="en-US" sz="2000" dirty="0" err="1" smtClean="0"/>
              <a:t>приступу</a:t>
            </a:r>
            <a:r>
              <a:rPr lang="en-US" sz="2000" dirty="0" smtClean="0"/>
              <a:t> </a:t>
            </a:r>
            <a:r>
              <a:rPr lang="en-US" sz="2000" dirty="0" err="1" smtClean="0"/>
              <a:t>информацијама</a:t>
            </a:r>
            <a:r>
              <a:rPr lang="sr-Cyrl-RS" sz="2000" dirty="0" smtClean="0"/>
              <a:t>. </a:t>
            </a:r>
            <a:r>
              <a:rPr lang="en-US" sz="2000" dirty="0" err="1" smtClean="0"/>
              <a:t>Сличан</a:t>
            </a:r>
            <a:r>
              <a:rPr lang="en-US" sz="2000" dirty="0" smtClean="0"/>
              <a:t> </a:t>
            </a:r>
            <a:r>
              <a:rPr lang="en-US" sz="2000" dirty="0" err="1" smtClean="0"/>
              <a:t>проблем</a:t>
            </a:r>
            <a:r>
              <a:rPr lang="en-US" sz="2000" dirty="0" smtClean="0"/>
              <a:t> у </a:t>
            </a:r>
            <a:r>
              <a:rPr lang="en-US" sz="2000" dirty="0" err="1" smtClean="0"/>
              <a:t>области</a:t>
            </a:r>
            <a:r>
              <a:rPr lang="en-US" sz="2000" dirty="0" smtClean="0"/>
              <a:t> </a:t>
            </a:r>
            <a:r>
              <a:rPr lang="en-US" sz="2000" dirty="0" err="1" smtClean="0"/>
              <a:t>јавних</a:t>
            </a:r>
            <a:r>
              <a:rPr lang="en-US" sz="2000" dirty="0" smtClean="0"/>
              <a:t> </a:t>
            </a:r>
            <a:r>
              <a:rPr lang="en-US" sz="2000" dirty="0" err="1" smtClean="0"/>
              <a:t>набавки</a:t>
            </a:r>
            <a:r>
              <a:rPr lang="en-US" sz="2000" dirty="0" smtClean="0"/>
              <a:t> </a:t>
            </a:r>
            <a:r>
              <a:rPr lang="en-US" sz="2000" dirty="0" err="1" smtClean="0"/>
              <a:t>ће</a:t>
            </a:r>
            <a:r>
              <a:rPr lang="en-US" sz="2000" dirty="0" smtClean="0"/>
              <a:t> </a:t>
            </a:r>
            <a:r>
              <a:rPr lang="en-US" sz="2000" dirty="0" err="1" smtClean="0"/>
              <a:t>бити</a:t>
            </a:r>
            <a:r>
              <a:rPr lang="en-US" sz="2000" dirty="0" smtClean="0"/>
              <a:t> </a:t>
            </a:r>
            <a:r>
              <a:rPr lang="en-US" sz="2000" dirty="0" err="1" smtClean="0"/>
              <a:t>делимично</a:t>
            </a:r>
            <a:r>
              <a:rPr lang="en-US" sz="2000" dirty="0" smtClean="0"/>
              <a:t> </a:t>
            </a:r>
            <a:r>
              <a:rPr lang="en-US" sz="2000" dirty="0" err="1" smtClean="0"/>
              <a:t>решен</a:t>
            </a:r>
            <a:r>
              <a:rPr lang="en-US" sz="2000" dirty="0" smtClean="0"/>
              <a:t> </a:t>
            </a:r>
            <a:r>
              <a:rPr lang="en-US" sz="2000" dirty="0" err="1" smtClean="0"/>
              <a:t>почетком</a:t>
            </a:r>
            <a:r>
              <a:rPr lang="en-US" sz="2000" dirty="0" smtClean="0"/>
              <a:t> </a:t>
            </a:r>
            <a:r>
              <a:rPr lang="en-US" sz="2000" dirty="0" err="1" smtClean="0"/>
              <a:t>примене</a:t>
            </a:r>
            <a:r>
              <a:rPr lang="en-US" sz="2000" dirty="0" smtClean="0"/>
              <a:t> </a:t>
            </a:r>
            <a:r>
              <a:rPr lang="en-US" sz="2000" dirty="0" err="1" smtClean="0"/>
              <a:t>новог</a:t>
            </a:r>
            <a:r>
              <a:rPr lang="en-US" sz="2000" dirty="0" smtClean="0"/>
              <a:t> </a:t>
            </a:r>
            <a:r>
              <a:rPr lang="en-US" sz="2000" dirty="0" err="1" smtClean="0"/>
              <a:t>Закона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потребно</a:t>
            </a:r>
            <a:r>
              <a:rPr lang="en-US" sz="2000" dirty="0" smtClean="0"/>
              <a:t> </a:t>
            </a:r>
            <a:r>
              <a:rPr lang="en-US" sz="2000" dirty="0" err="1" smtClean="0"/>
              <a:t>обезбедити</a:t>
            </a:r>
            <a:r>
              <a:rPr lang="en-US" sz="2000" dirty="0" smtClean="0"/>
              <a:t> и </a:t>
            </a:r>
            <a:r>
              <a:rPr lang="en-US" sz="2000" dirty="0" err="1" smtClean="0"/>
              <a:t>ресурсе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спровођење</a:t>
            </a:r>
            <a:r>
              <a:rPr lang="en-US" sz="2000" dirty="0" smtClean="0"/>
              <a:t> </a:t>
            </a:r>
            <a:r>
              <a:rPr lang="en-US" sz="2000" dirty="0" err="1" smtClean="0"/>
              <a:t>тих</a:t>
            </a:r>
            <a:r>
              <a:rPr lang="en-US" sz="2000" dirty="0" smtClean="0"/>
              <a:t> </a:t>
            </a:r>
            <a:r>
              <a:rPr lang="en-US" sz="2000" dirty="0" err="1" smtClean="0"/>
              <a:t>норми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Прекршајни поступци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ЗБС - </a:t>
            </a:r>
            <a:r>
              <a:rPr lang="en-US" dirty="0" err="1" smtClean="0"/>
              <a:t>малобројност</a:t>
            </a:r>
            <a:r>
              <a:rPr lang="en-US" dirty="0" smtClean="0"/>
              <a:t> </a:t>
            </a:r>
            <a:r>
              <a:rPr lang="en-US" dirty="0" err="1" smtClean="0"/>
              <a:t>буџетске</a:t>
            </a:r>
            <a:r>
              <a:rPr lang="en-US" dirty="0" smtClean="0"/>
              <a:t> </a:t>
            </a:r>
            <a:r>
              <a:rPr lang="en-US" dirty="0" err="1" smtClean="0"/>
              <a:t>инспекције</a:t>
            </a:r>
            <a:r>
              <a:rPr lang="en-US" dirty="0" smtClean="0"/>
              <a:t>, </a:t>
            </a:r>
            <a:r>
              <a:rPr lang="en-US" dirty="0" err="1" smtClean="0"/>
              <a:t>непостојањ</a:t>
            </a:r>
            <a:r>
              <a:rPr lang="sr-Cyrl-RS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локалних</a:t>
            </a:r>
            <a:r>
              <a:rPr lang="en-US" dirty="0" smtClean="0"/>
              <a:t> </a:t>
            </a:r>
            <a:r>
              <a:rPr lang="en-US" dirty="0" err="1" smtClean="0"/>
              <a:t>буџетских</a:t>
            </a:r>
            <a:r>
              <a:rPr lang="en-US" dirty="0" smtClean="0"/>
              <a:t> </a:t>
            </a:r>
            <a:r>
              <a:rPr lang="en-US" dirty="0" err="1" smtClean="0"/>
              <a:t>инспекција</a:t>
            </a:r>
            <a:r>
              <a:rPr lang="en-US" dirty="0" smtClean="0"/>
              <a:t> и </a:t>
            </a:r>
            <a:r>
              <a:rPr lang="en-US" dirty="0" err="1" smtClean="0"/>
              <a:t>немогућност</a:t>
            </a:r>
            <a:r>
              <a:rPr lang="en-US" dirty="0" smtClean="0"/>
              <a:t> </a:t>
            </a:r>
            <a:r>
              <a:rPr lang="en-US" dirty="0" smtClean="0"/>
              <a:t>ДРИ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покрије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буџетске</a:t>
            </a:r>
            <a:r>
              <a:rPr lang="en-US" dirty="0" smtClean="0"/>
              <a:t> </a:t>
            </a:r>
            <a:r>
              <a:rPr lang="en-US" dirty="0" err="1" smtClean="0"/>
              <a:t>кориснике</a:t>
            </a:r>
            <a:r>
              <a:rPr lang="en-US" dirty="0" smtClean="0"/>
              <a:t> </a:t>
            </a:r>
            <a:r>
              <a:rPr lang="en-US" dirty="0" err="1" smtClean="0"/>
              <a:t>својим</a:t>
            </a:r>
            <a:r>
              <a:rPr lang="en-US" dirty="0" smtClean="0"/>
              <a:t> </a:t>
            </a:r>
            <a:r>
              <a:rPr lang="en-US" dirty="0" err="1" smtClean="0"/>
              <a:t>проверама</a:t>
            </a:r>
            <a:r>
              <a:rPr lang="en-US" dirty="0" smtClean="0"/>
              <a:t>. </a:t>
            </a:r>
          </a:p>
          <a:p>
            <a:r>
              <a:rPr lang="en-US" dirty="0" smtClean="0"/>
              <a:t>У </a:t>
            </a:r>
            <a:r>
              <a:rPr lang="en-US" dirty="0" err="1" smtClean="0"/>
              <a:t>области</a:t>
            </a:r>
            <a:r>
              <a:rPr lang="en-US" dirty="0" smtClean="0"/>
              <a:t> </a:t>
            </a:r>
            <a:r>
              <a:rPr lang="en-US" dirty="0" err="1" smtClean="0"/>
              <a:t>финансирања</a:t>
            </a:r>
            <a:r>
              <a:rPr lang="en-US" dirty="0" smtClean="0"/>
              <a:t> </a:t>
            </a:r>
            <a:r>
              <a:rPr lang="en-US" dirty="0" err="1" smtClean="0"/>
              <a:t>политичких</a:t>
            </a:r>
            <a:r>
              <a:rPr lang="en-US" dirty="0" smtClean="0"/>
              <a:t> </a:t>
            </a:r>
            <a:r>
              <a:rPr lang="en-US" dirty="0" err="1" smtClean="0"/>
              <a:t>странака</a:t>
            </a:r>
            <a:r>
              <a:rPr lang="en-US" dirty="0" smtClean="0"/>
              <a:t>, </a:t>
            </a:r>
            <a:r>
              <a:rPr lang="en-US" dirty="0" err="1" smtClean="0"/>
              <a:t>непрецизно</a:t>
            </a:r>
            <a:r>
              <a:rPr lang="en-US" dirty="0" smtClean="0"/>
              <a:t> </a:t>
            </a:r>
            <a:r>
              <a:rPr lang="en-US" dirty="0" err="1" smtClean="0"/>
              <a:t>дефинисане</a:t>
            </a:r>
            <a:r>
              <a:rPr lang="en-US" dirty="0" smtClean="0"/>
              <a:t> </a:t>
            </a:r>
            <a:r>
              <a:rPr lang="en-US" dirty="0" err="1" smtClean="0"/>
              <a:t>обавезе</a:t>
            </a:r>
            <a:r>
              <a:rPr lang="en-US" dirty="0" smtClean="0"/>
              <a:t> </a:t>
            </a:r>
            <a:r>
              <a:rPr lang="en-US" dirty="0" err="1" smtClean="0"/>
              <a:t>Агенције</a:t>
            </a:r>
            <a:r>
              <a:rPr lang="en-US" dirty="0" smtClean="0"/>
              <a:t> у </a:t>
            </a:r>
            <a:r>
              <a:rPr lang="en-US" dirty="0" err="1" smtClean="0"/>
              <a:t>провери</a:t>
            </a:r>
            <a:r>
              <a:rPr lang="en-US" dirty="0" smtClean="0"/>
              <a:t> </a:t>
            </a:r>
            <a:r>
              <a:rPr lang="en-US" dirty="0" err="1" smtClean="0"/>
              <a:t>законитости</a:t>
            </a:r>
            <a:r>
              <a:rPr lang="en-US" dirty="0" smtClean="0"/>
              <a:t> </a:t>
            </a:r>
            <a:r>
              <a:rPr lang="en-US" dirty="0" err="1" smtClean="0"/>
              <a:t>финансирања</a:t>
            </a:r>
            <a:r>
              <a:rPr lang="en-US" dirty="0" smtClean="0"/>
              <a:t> </a:t>
            </a:r>
            <a:r>
              <a:rPr lang="en-US" dirty="0" err="1" smtClean="0"/>
              <a:t>странака</a:t>
            </a:r>
            <a:r>
              <a:rPr lang="en-US" dirty="0" smtClean="0"/>
              <a:t> </a:t>
            </a:r>
            <a:r>
              <a:rPr lang="en-US" dirty="0" err="1" smtClean="0"/>
              <a:t>ван</a:t>
            </a:r>
            <a:r>
              <a:rPr lang="en-US" dirty="0" smtClean="0"/>
              <a:t> </a:t>
            </a:r>
            <a:r>
              <a:rPr lang="en-US" dirty="0" err="1" smtClean="0"/>
              <a:t>доба</a:t>
            </a:r>
            <a:r>
              <a:rPr lang="en-US" dirty="0" smtClean="0"/>
              <a:t> </a:t>
            </a:r>
            <a:r>
              <a:rPr lang="en-US" dirty="0" err="1" smtClean="0"/>
              <a:t>изборне</a:t>
            </a:r>
            <a:r>
              <a:rPr lang="en-US" dirty="0" smtClean="0"/>
              <a:t> </a:t>
            </a:r>
            <a:r>
              <a:rPr lang="en-US" dirty="0" err="1" smtClean="0"/>
              <a:t>кампање</a:t>
            </a:r>
            <a:r>
              <a:rPr lang="en-US" dirty="0" smtClean="0"/>
              <a:t> и </a:t>
            </a:r>
            <a:r>
              <a:rPr lang="en-US" dirty="0" err="1" smtClean="0"/>
              <a:t>одсуство</a:t>
            </a:r>
            <a:r>
              <a:rPr lang="en-US" dirty="0" smtClean="0"/>
              <a:t> </a:t>
            </a:r>
            <a:r>
              <a:rPr lang="en-US" dirty="0" err="1" smtClean="0"/>
              <a:t>систематске</a:t>
            </a:r>
            <a:r>
              <a:rPr lang="en-US" dirty="0" smtClean="0"/>
              <a:t> </a:t>
            </a:r>
            <a:r>
              <a:rPr lang="en-US" dirty="0" err="1" smtClean="0"/>
              <a:t>контроле</a:t>
            </a:r>
            <a:r>
              <a:rPr lang="en-US" dirty="0" smtClean="0"/>
              <a:t> у </a:t>
            </a:r>
            <a:r>
              <a:rPr lang="en-US" dirty="0" err="1" smtClean="0"/>
              <a:t>тој</a:t>
            </a:r>
            <a:r>
              <a:rPr lang="en-US" dirty="0" smtClean="0"/>
              <a:t> </a:t>
            </a:r>
            <a:r>
              <a:rPr lang="en-US" dirty="0" err="1" smtClean="0"/>
              <a:t>области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недавно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Прекршајни поступци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У </a:t>
            </a:r>
            <a:r>
              <a:rPr lang="en-US" dirty="0" err="1" smtClean="0"/>
              <a:t>области</a:t>
            </a:r>
            <a:r>
              <a:rPr lang="en-US" dirty="0" smtClean="0"/>
              <a:t> </a:t>
            </a:r>
            <a:r>
              <a:rPr lang="en-US" dirty="0" err="1" smtClean="0"/>
              <a:t>примене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 о </a:t>
            </a:r>
            <a:r>
              <a:rPr lang="en-US" dirty="0" err="1" smtClean="0"/>
              <a:t>Агенцији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борбу</a:t>
            </a:r>
            <a:r>
              <a:rPr lang="en-US" dirty="0" smtClean="0"/>
              <a:t> </a:t>
            </a:r>
            <a:r>
              <a:rPr lang="en-US" dirty="0" err="1" smtClean="0"/>
              <a:t>против</a:t>
            </a:r>
            <a:r>
              <a:rPr lang="en-US" dirty="0" smtClean="0"/>
              <a:t> </a:t>
            </a:r>
            <a:r>
              <a:rPr lang="en-US" dirty="0" err="1" smtClean="0"/>
              <a:t>корупције</a:t>
            </a:r>
            <a:r>
              <a:rPr lang="sr-Cyrl-RS" dirty="0" smtClean="0"/>
              <a:t> – брзо наступање застарелости, </a:t>
            </a:r>
            <a:r>
              <a:rPr lang="en-US" dirty="0" err="1" smtClean="0"/>
              <a:t>тешкоћ</a:t>
            </a:r>
            <a:r>
              <a:rPr lang="sr-Cyrl-RS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дође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појединих</a:t>
            </a:r>
            <a:r>
              <a:rPr lang="en-US" dirty="0" smtClean="0"/>
              <a:t> </a:t>
            </a:r>
            <a:r>
              <a:rPr lang="en-US" dirty="0" err="1" smtClean="0"/>
              <a:t>података</a:t>
            </a:r>
            <a:r>
              <a:rPr lang="sr-Cyrl-RS" dirty="0" smtClean="0"/>
              <a:t> и неоправдана толеранција према неким прекршајима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недовољна</a:t>
            </a:r>
            <a:r>
              <a:rPr lang="en-US" dirty="0" smtClean="0"/>
              <a:t> </a:t>
            </a:r>
            <a:r>
              <a:rPr lang="en-US" dirty="0" err="1" smtClean="0"/>
              <a:t>мотивисаност</a:t>
            </a:r>
            <a:r>
              <a:rPr lang="en-US" dirty="0" smtClean="0"/>
              <a:t> </a:t>
            </a:r>
            <a:r>
              <a:rPr lang="en-US" dirty="0" err="1" smtClean="0"/>
              <a:t>оштећених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сами</a:t>
            </a:r>
            <a:r>
              <a:rPr lang="en-US" dirty="0" smtClean="0"/>
              <a:t> </a:t>
            </a:r>
            <a:r>
              <a:rPr lang="en-US" dirty="0" err="1" smtClean="0"/>
              <a:t>покрену</a:t>
            </a:r>
            <a:r>
              <a:rPr lang="en-US" dirty="0" smtClean="0"/>
              <a:t> </a:t>
            </a:r>
            <a:r>
              <a:rPr lang="en-US" dirty="0" err="1" smtClean="0"/>
              <a:t>прекршајни</a:t>
            </a:r>
            <a:r>
              <a:rPr lang="en-US" dirty="0" smtClean="0"/>
              <a:t> </a:t>
            </a:r>
            <a:r>
              <a:rPr lang="en-US" dirty="0" err="1" smtClean="0"/>
              <a:t>поступак</a:t>
            </a:r>
            <a:r>
              <a:rPr lang="sr-Cyrl-RS" dirty="0" smtClean="0"/>
              <a:t>. И</a:t>
            </a:r>
            <a:r>
              <a:rPr lang="en-US" dirty="0" smtClean="0"/>
              <a:t> </a:t>
            </a:r>
            <a:r>
              <a:rPr lang="en-US" dirty="0" err="1" smtClean="0"/>
              <a:t>јавни</a:t>
            </a:r>
            <a:r>
              <a:rPr lang="en-US" dirty="0" smtClean="0"/>
              <a:t> </a:t>
            </a:r>
            <a:r>
              <a:rPr lang="en-US" dirty="0" err="1" smtClean="0"/>
              <a:t>тужиоци</a:t>
            </a:r>
            <a:r>
              <a:rPr lang="en-US" dirty="0" smtClean="0"/>
              <a:t>, </a:t>
            </a:r>
            <a:r>
              <a:rPr lang="en-US" dirty="0" err="1" smtClean="0"/>
              <a:t>иако</a:t>
            </a:r>
            <a:r>
              <a:rPr lang="en-US" dirty="0" smtClean="0"/>
              <a:t> </a:t>
            </a:r>
            <a:r>
              <a:rPr lang="en-US" dirty="0" err="1" smtClean="0"/>
              <a:t>генерално</a:t>
            </a:r>
            <a:r>
              <a:rPr lang="en-US" dirty="0" smtClean="0"/>
              <a:t> </a:t>
            </a:r>
            <a:r>
              <a:rPr lang="en-US" dirty="0" err="1" smtClean="0"/>
              <a:t>овлашћени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покрећу</a:t>
            </a:r>
            <a:r>
              <a:rPr lang="en-US" dirty="0" smtClean="0"/>
              <a:t> </a:t>
            </a:r>
            <a:r>
              <a:rPr lang="en-US" dirty="0" err="1" smtClean="0"/>
              <a:t>прекршајне</a:t>
            </a:r>
            <a:r>
              <a:rPr lang="en-US" dirty="0" smtClean="0"/>
              <a:t> </a:t>
            </a:r>
            <a:r>
              <a:rPr lang="en-US" dirty="0" err="1" smtClean="0"/>
              <a:t>поступке</a:t>
            </a:r>
            <a:r>
              <a:rPr lang="en-US" dirty="0" smtClean="0"/>
              <a:t>, </a:t>
            </a:r>
            <a:r>
              <a:rPr lang="en-US" dirty="0" err="1" smtClean="0"/>
              <a:t>немају</a:t>
            </a:r>
            <a:r>
              <a:rPr lang="en-US" dirty="0" smtClean="0"/>
              <a:t> </a:t>
            </a:r>
            <a:r>
              <a:rPr lang="en-US" dirty="0" err="1" smtClean="0"/>
              <a:t>посебну</a:t>
            </a:r>
            <a:r>
              <a:rPr lang="en-US" dirty="0" smtClean="0"/>
              <a:t> </a:t>
            </a:r>
            <a:r>
              <a:rPr lang="en-US" dirty="0" err="1" smtClean="0"/>
              <a:t>мотивацију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поступање</a:t>
            </a:r>
            <a:r>
              <a:rPr lang="en-US" dirty="0" smtClean="0"/>
              <a:t> у </a:t>
            </a:r>
            <a:r>
              <a:rPr lang="en-US" dirty="0" err="1" smtClean="0"/>
              <a:t>таквим</a:t>
            </a:r>
            <a:r>
              <a:rPr lang="en-US" dirty="0" smtClean="0"/>
              <a:t> </a:t>
            </a:r>
            <a:r>
              <a:rPr lang="en-US" dirty="0" err="1" smtClean="0"/>
              <a:t>случајевима</a:t>
            </a:r>
            <a:r>
              <a:rPr lang="en-US" dirty="0" smtClean="0"/>
              <a:t> (</a:t>
            </a:r>
            <a:r>
              <a:rPr lang="en-US" dirty="0" err="1" smtClean="0"/>
              <a:t>проблем</a:t>
            </a:r>
            <a:r>
              <a:rPr lang="en-US" dirty="0" smtClean="0"/>
              <a:t> </a:t>
            </a:r>
            <a:r>
              <a:rPr lang="en-US" dirty="0" err="1" smtClean="0"/>
              <a:t>вредновања</a:t>
            </a:r>
            <a:r>
              <a:rPr lang="en-US" dirty="0" smtClean="0"/>
              <a:t> </a:t>
            </a:r>
            <a:r>
              <a:rPr lang="en-US" dirty="0" err="1" smtClean="0"/>
              <a:t>предмета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непостојање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</a:t>
            </a:r>
            <a:r>
              <a:rPr lang="en-US" dirty="0" err="1" smtClean="0"/>
              <a:t>узбуњивача</a:t>
            </a:r>
            <a:r>
              <a:rPr lang="en-US" dirty="0" smtClean="0"/>
              <a:t> – </a:t>
            </a:r>
            <a:r>
              <a:rPr lang="en-US" dirty="0" err="1" smtClean="0"/>
              <a:t>лица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en-US" dirty="0" smtClean="0"/>
              <a:t> </a:t>
            </a:r>
            <a:r>
              <a:rPr lang="en-US" dirty="0" err="1" smtClean="0"/>
              <a:t>указала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повреду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 и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тим</a:t>
            </a:r>
            <a:r>
              <a:rPr lang="en-US" dirty="0" smtClean="0"/>
              <a:t> </a:t>
            </a:r>
            <a:r>
              <a:rPr lang="en-US" dirty="0" err="1" smtClean="0"/>
              <a:t>повезано</a:t>
            </a:r>
            <a:r>
              <a:rPr lang="en-US" dirty="0" smtClean="0"/>
              <a:t> </a:t>
            </a:r>
            <a:r>
              <a:rPr lang="en-US" dirty="0" err="1" smtClean="0"/>
              <a:t>одсуство</a:t>
            </a:r>
            <a:r>
              <a:rPr lang="en-US" dirty="0" smtClean="0"/>
              <a:t> </a:t>
            </a:r>
            <a:r>
              <a:rPr lang="en-US" dirty="0" err="1" smtClean="0"/>
              <a:t>санкционисања</a:t>
            </a:r>
            <a:r>
              <a:rPr lang="en-US" dirty="0" smtClean="0"/>
              <a:t> (</a:t>
            </a:r>
            <a:r>
              <a:rPr lang="en-US" dirty="0" err="1" smtClean="0"/>
              <a:t>дисциплинског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каквог</a:t>
            </a:r>
            <a:r>
              <a:rPr lang="en-US" dirty="0" smtClean="0"/>
              <a:t> </a:t>
            </a:r>
            <a:r>
              <a:rPr lang="en-US" dirty="0" err="1" smtClean="0"/>
              <a:t>другог</a:t>
            </a:r>
            <a:r>
              <a:rPr lang="en-US" dirty="0" smtClean="0"/>
              <a:t>) </a:t>
            </a:r>
            <a:r>
              <a:rPr lang="en-US" dirty="0" err="1" smtClean="0"/>
              <a:t>службеника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у </a:t>
            </a:r>
            <a:r>
              <a:rPr lang="en-US" dirty="0" err="1" smtClean="0"/>
              <a:t>свом</a:t>
            </a:r>
            <a:r>
              <a:rPr lang="en-US" dirty="0" smtClean="0"/>
              <a:t> </a:t>
            </a:r>
            <a:r>
              <a:rPr lang="en-US" dirty="0" err="1" smtClean="0"/>
              <a:t>раду</a:t>
            </a:r>
            <a:r>
              <a:rPr lang="en-US" dirty="0" smtClean="0"/>
              <a:t> </a:t>
            </a:r>
            <a:r>
              <a:rPr lang="en-US" dirty="0" err="1" smtClean="0"/>
              <a:t>примете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почињен</a:t>
            </a:r>
            <a:r>
              <a:rPr lang="en-US" dirty="0" smtClean="0"/>
              <a:t> </a:t>
            </a:r>
            <a:r>
              <a:rPr lang="en-US" dirty="0" err="1" smtClean="0"/>
              <a:t>неки</a:t>
            </a:r>
            <a:r>
              <a:rPr lang="en-US" dirty="0" smtClean="0"/>
              <a:t> </a:t>
            </a:r>
            <a:r>
              <a:rPr lang="en-US" dirty="0" err="1" smtClean="0"/>
              <a:t>прекршај</a:t>
            </a:r>
            <a:r>
              <a:rPr lang="en-US" dirty="0" smtClean="0"/>
              <a:t> </a:t>
            </a:r>
            <a:r>
              <a:rPr lang="en-US" dirty="0" err="1" smtClean="0"/>
              <a:t>али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предузму</a:t>
            </a:r>
            <a:r>
              <a:rPr lang="en-US" dirty="0" smtClean="0"/>
              <a:t> </a:t>
            </a:r>
            <a:r>
              <a:rPr lang="en-US" dirty="0" err="1" smtClean="0"/>
              <a:t>мере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покрене</a:t>
            </a:r>
            <a:r>
              <a:rPr lang="en-US" dirty="0" smtClean="0"/>
              <a:t> </a:t>
            </a:r>
            <a:r>
              <a:rPr lang="en-US" dirty="0" err="1" smtClean="0"/>
              <a:t>поступак</a:t>
            </a:r>
            <a:r>
              <a:rPr lang="en-US" dirty="0" smtClean="0"/>
              <a:t>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Прекршајни поступци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err="1" smtClean="0"/>
              <a:t>Просечно</a:t>
            </a:r>
            <a:r>
              <a:rPr lang="en-US" sz="1600" dirty="0" smtClean="0"/>
              <a:t> </a:t>
            </a:r>
            <a:r>
              <a:rPr lang="en-US" sz="1600" dirty="0" err="1" smtClean="0"/>
              <a:t>трајање</a:t>
            </a:r>
            <a:r>
              <a:rPr lang="en-US" sz="1600" dirty="0" smtClean="0"/>
              <a:t> </a:t>
            </a:r>
            <a:r>
              <a:rPr lang="en-US" sz="1600" dirty="0" err="1" smtClean="0"/>
              <a:t>окончаних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поступака</a:t>
            </a:r>
            <a:r>
              <a:rPr lang="en-US" sz="1600" dirty="0" smtClean="0"/>
              <a:t> </a:t>
            </a:r>
            <a:r>
              <a:rPr lang="en-US" sz="1600" dirty="0" err="1" smtClean="0"/>
              <a:t>је</a:t>
            </a:r>
            <a:r>
              <a:rPr lang="en-US" sz="1600" dirty="0" smtClean="0"/>
              <a:t> 8,1 </a:t>
            </a:r>
            <a:r>
              <a:rPr lang="en-US" sz="1600" dirty="0" err="1" smtClean="0"/>
              <a:t>месец</a:t>
            </a:r>
            <a:r>
              <a:rPr lang="en-US" sz="1600" dirty="0" smtClean="0"/>
              <a:t>, а у </a:t>
            </a:r>
            <a:r>
              <a:rPr lang="en-US" sz="1600" dirty="0" err="1" smtClean="0"/>
              <a:t>једни</a:t>
            </a:r>
            <a:r>
              <a:rPr lang="en-US" sz="1600" dirty="0" smtClean="0"/>
              <a:t> </a:t>
            </a:r>
            <a:r>
              <a:rPr lang="en-US" sz="1600" dirty="0" err="1" smtClean="0"/>
              <a:t>петини</a:t>
            </a:r>
            <a:r>
              <a:rPr lang="en-US" sz="1600" dirty="0" smtClean="0"/>
              <a:t> </a:t>
            </a:r>
            <a:r>
              <a:rPr lang="en-US" sz="1600" dirty="0" err="1" smtClean="0"/>
              <a:t>случајева</a:t>
            </a:r>
            <a:r>
              <a:rPr lang="en-US" sz="1600" dirty="0" smtClean="0"/>
              <a:t> </a:t>
            </a:r>
            <a:r>
              <a:rPr lang="en-US" sz="1600" dirty="0" err="1" smtClean="0"/>
              <a:t>дошло</a:t>
            </a:r>
            <a:r>
              <a:rPr lang="en-US" sz="1600" dirty="0" smtClean="0"/>
              <a:t> </a:t>
            </a:r>
            <a:r>
              <a:rPr lang="en-US" sz="1600" dirty="0" err="1" smtClean="0"/>
              <a:t>је</a:t>
            </a:r>
            <a:r>
              <a:rPr lang="en-US" sz="1600" dirty="0" smtClean="0"/>
              <a:t> </a:t>
            </a:r>
            <a:r>
              <a:rPr lang="en-US" sz="1600" dirty="0" err="1" smtClean="0"/>
              <a:t>до</a:t>
            </a:r>
            <a:r>
              <a:rPr lang="en-US" sz="1600" dirty="0" smtClean="0"/>
              <a:t> </a:t>
            </a:r>
            <a:r>
              <a:rPr lang="en-US" sz="1600" dirty="0" err="1" smtClean="0"/>
              <a:t>обуставе</a:t>
            </a:r>
            <a:r>
              <a:rPr lang="en-US" sz="1600" dirty="0" smtClean="0"/>
              <a:t> </a:t>
            </a:r>
            <a:r>
              <a:rPr lang="en-US" sz="1600" dirty="0" err="1" smtClean="0"/>
              <a:t>због</a:t>
            </a:r>
            <a:r>
              <a:rPr lang="en-US" sz="1600" dirty="0" smtClean="0"/>
              <a:t> </a:t>
            </a:r>
            <a:r>
              <a:rPr lang="en-US" sz="1600" dirty="0" err="1" smtClean="0"/>
              <a:t>застарелости</a:t>
            </a:r>
            <a:r>
              <a:rPr lang="sr-Cyrl-RS" sz="1600" dirty="0" smtClean="0"/>
              <a:t>. </a:t>
            </a:r>
            <a:r>
              <a:rPr lang="en-US" sz="1600" dirty="0" err="1" smtClean="0"/>
              <a:t>Потребно</a:t>
            </a:r>
            <a:r>
              <a:rPr lang="en-US" sz="1600" dirty="0" smtClean="0"/>
              <a:t> </a:t>
            </a:r>
            <a:r>
              <a:rPr lang="en-US" sz="1600" dirty="0" err="1" smtClean="0"/>
              <a:t>је</a:t>
            </a:r>
            <a:r>
              <a:rPr lang="en-US" sz="1600" dirty="0" smtClean="0"/>
              <a:t> </a:t>
            </a:r>
            <a:r>
              <a:rPr lang="en-US" sz="1600" dirty="0" err="1" smtClean="0"/>
              <a:t>изменити</a:t>
            </a:r>
            <a:r>
              <a:rPr lang="en-US" sz="1600" dirty="0" smtClean="0"/>
              <a:t> </a:t>
            </a:r>
            <a:r>
              <a:rPr lang="en-US" sz="1600" dirty="0" err="1" smtClean="0"/>
              <a:t>Закон</a:t>
            </a:r>
            <a:r>
              <a:rPr lang="en-US" sz="1600" dirty="0" smtClean="0"/>
              <a:t> о </a:t>
            </a:r>
            <a:r>
              <a:rPr lang="en-US" sz="1600" dirty="0" err="1" smtClean="0"/>
              <a:t>прекршајима</a:t>
            </a:r>
            <a:r>
              <a:rPr lang="en-US" sz="1600" dirty="0" smtClean="0"/>
              <a:t> и </a:t>
            </a:r>
            <a:r>
              <a:rPr lang="en-US" sz="1600" dirty="0" err="1" smtClean="0"/>
              <a:t>омогућити</a:t>
            </a:r>
            <a:r>
              <a:rPr lang="en-US" sz="1600" dirty="0" smtClean="0"/>
              <a:t> </a:t>
            </a:r>
            <a:r>
              <a:rPr lang="en-US" sz="1600" dirty="0" err="1" smtClean="0"/>
              <a:t>да</a:t>
            </a:r>
            <a:r>
              <a:rPr lang="en-US" sz="1600" dirty="0" smtClean="0"/>
              <a:t> </a:t>
            </a:r>
            <a:r>
              <a:rPr lang="en-US" sz="1600" dirty="0" err="1" smtClean="0"/>
              <a:t>рок</a:t>
            </a:r>
            <a:r>
              <a:rPr lang="en-US" sz="1600" dirty="0" smtClean="0"/>
              <a:t> </a:t>
            </a:r>
            <a:r>
              <a:rPr lang="en-US" sz="1600" dirty="0" err="1" smtClean="0"/>
              <a:t>застарелости</a:t>
            </a:r>
            <a:r>
              <a:rPr lang="en-US" sz="1600" dirty="0" smtClean="0"/>
              <a:t> </a:t>
            </a:r>
            <a:r>
              <a:rPr lang="en-US" sz="1600" dirty="0" err="1" smtClean="0"/>
              <a:t>буде</a:t>
            </a:r>
            <a:r>
              <a:rPr lang="en-US" sz="1600" dirty="0" smtClean="0"/>
              <a:t> </a:t>
            </a:r>
            <a:r>
              <a:rPr lang="en-US" sz="1600" dirty="0" err="1" smtClean="0"/>
              <a:t>дужи</a:t>
            </a:r>
            <a:r>
              <a:rPr lang="en-US" sz="1600" dirty="0" smtClean="0"/>
              <a:t>, </a:t>
            </a:r>
            <a:r>
              <a:rPr lang="en-US" sz="1600" dirty="0" err="1" smtClean="0"/>
              <a:t>спровести</a:t>
            </a:r>
            <a:r>
              <a:rPr lang="en-US" sz="1600" dirty="0" smtClean="0"/>
              <a:t> </a:t>
            </a:r>
            <a:r>
              <a:rPr lang="en-US" sz="1600" dirty="0" err="1" smtClean="0"/>
              <a:t>мере</a:t>
            </a:r>
            <a:r>
              <a:rPr lang="en-US" sz="1600" dirty="0" smtClean="0"/>
              <a:t> </a:t>
            </a:r>
            <a:r>
              <a:rPr lang="en-US" sz="1600" dirty="0" err="1" smtClean="0"/>
              <a:t>ради</a:t>
            </a:r>
            <a:r>
              <a:rPr lang="en-US" sz="1600" dirty="0" smtClean="0"/>
              <a:t> </a:t>
            </a:r>
            <a:r>
              <a:rPr lang="en-US" sz="1600" dirty="0" err="1" smtClean="0"/>
              <a:t>растерећења</a:t>
            </a:r>
            <a:r>
              <a:rPr lang="en-US" sz="1600" dirty="0" smtClean="0"/>
              <a:t> и </a:t>
            </a:r>
            <a:r>
              <a:rPr lang="en-US" sz="1600" dirty="0" err="1" smtClean="0"/>
              <a:t>убрзања</a:t>
            </a:r>
            <a:r>
              <a:rPr lang="en-US" sz="1600" dirty="0" smtClean="0"/>
              <a:t> </a:t>
            </a:r>
            <a:r>
              <a:rPr lang="en-US" sz="1600" dirty="0" err="1" smtClean="0"/>
              <a:t>рада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прекршајних</a:t>
            </a:r>
            <a:r>
              <a:rPr lang="en-US" sz="1600" dirty="0" smtClean="0"/>
              <a:t> </a:t>
            </a:r>
            <a:r>
              <a:rPr lang="en-US" sz="1600" dirty="0" err="1" smtClean="0"/>
              <a:t>судова</a:t>
            </a:r>
            <a:r>
              <a:rPr lang="en-US" sz="1600" dirty="0" smtClean="0"/>
              <a:t>. </a:t>
            </a:r>
          </a:p>
          <a:p>
            <a:r>
              <a:rPr lang="en-US" sz="1600" dirty="0" err="1" smtClean="0"/>
              <a:t>Потребно</a:t>
            </a:r>
            <a:r>
              <a:rPr lang="en-US" sz="1600" dirty="0" smtClean="0"/>
              <a:t> </a:t>
            </a:r>
            <a:r>
              <a:rPr lang="en-US" sz="1600" dirty="0" err="1" smtClean="0"/>
              <a:t>је</a:t>
            </a:r>
            <a:r>
              <a:rPr lang="en-US" sz="1600" dirty="0" smtClean="0"/>
              <a:t> </a:t>
            </a:r>
            <a:r>
              <a:rPr lang="en-US" sz="1600" dirty="0" err="1" smtClean="0"/>
              <a:t>изменити</a:t>
            </a:r>
            <a:r>
              <a:rPr lang="en-US" sz="1600" dirty="0" smtClean="0"/>
              <a:t> </a:t>
            </a:r>
            <a:r>
              <a:rPr lang="en-US" sz="1600" dirty="0" err="1" smtClean="0"/>
              <a:t>прописе</a:t>
            </a:r>
            <a:r>
              <a:rPr lang="en-US" sz="1600" dirty="0" smtClean="0"/>
              <a:t> </a:t>
            </a:r>
            <a:r>
              <a:rPr lang="en-US" sz="1600" dirty="0" err="1" smtClean="0"/>
              <a:t>како</a:t>
            </a:r>
            <a:r>
              <a:rPr lang="en-US" sz="1600" dirty="0" smtClean="0"/>
              <a:t> </a:t>
            </a:r>
            <a:r>
              <a:rPr lang="en-US" sz="1600" dirty="0" err="1" smtClean="0"/>
              <a:t>би</a:t>
            </a:r>
            <a:r>
              <a:rPr lang="en-US" sz="1600" dirty="0" smtClean="0"/>
              <a:t> </a:t>
            </a:r>
            <a:r>
              <a:rPr lang="en-US" sz="1600" dirty="0" err="1" smtClean="0"/>
              <a:t>се</a:t>
            </a:r>
            <a:r>
              <a:rPr lang="en-US" sz="1600" dirty="0" smtClean="0"/>
              <a:t> </a:t>
            </a:r>
            <a:r>
              <a:rPr lang="en-US" sz="1600" dirty="0" err="1" smtClean="0"/>
              <a:t>прецизирала</a:t>
            </a:r>
            <a:r>
              <a:rPr lang="en-US" sz="1600" dirty="0" smtClean="0"/>
              <a:t> </a:t>
            </a:r>
            <a:r>
              <a:rPr lang="en-US" sz="1600" dirty="0" err="1" smtClean="0"/>
              <a:t>одговорност</a:t>
            </a:r>
            <a:r>
              <a:rPr lang="en-US" sz="1600" dirty="0" smtClean="0"/>
              <a:t> </a:t>
            </a:r>
            <a:r>
              <a:rPr lang="en-US" sz="1600" dirty="0" err="1" smtClean="0"/>
              <a:t>због</a:t>
            </a:r>
            <a:r>
              <a:rPr lang="en-US" sz="1600" dirty="0" smtClean="0"/>
              <a:t> </a:t>
            </a:r>
            <a:r>
              <a:rPr lang="en-US" sz="1600" dirty="0" err="1" smtClean="0"/>
              <a:t>непокретања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прекршајних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поступака</a:t>
            </a:r>
            <a:r>
              <a:rPr lang="en-US" sz="1600" dirty="0" smtClean="0"/>
              <a:t> </a:t>
            </a:r>
            <a:r>
              <a:rPr lang="en-US" sz="1600" dirty="0" err="1" smtClean="0"/>
              <a:t>када</a:t>
            </a:r>
            <a:r>
              <a:rPr lang="en-US" sz="1600" dirty="0" smtClean="0"/>
              <a:t> о </a:t>
            </a:r>
            <a:r>
              <a:rPr lang="en-US" sz="1600" dirty="0" err="1" smtClean="0"/>
              <a:t>повредама</a:t>
            </a:r>
            <a:r>
              <a:rPr lang="en-US" sz="1600" dirty="0" smtClean="0"/>
              <a:t> </a:t>
            </a:r>
            <a:r>
              <a:rPr lang="en-US" sz="1600" dirty="0" err="1" smtClean="0"/>
              <a:t>закона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постоје</a:t>
            </a:r>
            <a:r>
              <a:rPr lang="en-US" sz="1600" dirty="0" smtClean="0"/>
              <a:t> </a:t>
            </a:r>
            <a:r>
              <a:rPr lang="en-US" sz="1600" dirty="0" err="1" smtClean="0"/>
              <a:t>сазнања</a:t>
            </a:r>
            <a:r>
              <a:rPr lang="en-US" sz="1600" dirty="0" smtClean="0"/>
              <a:t>.</a:t>
            </a:r>
          </a:p>
          <a:p>
            <a:r>
              <a:rPr lang="en-US" sz="1600" dirty="0" err="1" smtClean="0"/>
              <a:t>Потребно</a:t>
            </a:r>
            <a:r>
              <a:rPr lang="en-US" sz="1600" dirty="0" smtClean="0"/>
              <a:t> </a:t>
            </a:r>
            <a:r>
              <a:rPr lang="en-US" sz="1600" dirty="0" err="1" smtClean="0"/>
              <a:t>је</a:t>
            </a:r>
            <a:r>
              <a:rPr lang="en-US" sz="1600" dirty="0" smtClean="0"/>
              <a:t> </a:t>
            </a:r>
            <a:r>
              <a:rPr lang="en-US" sz="1600" dirty="0" err="1" smtClean="0"/>
              <a:t>изменити</a:t>
            </a:r>
            <a:r>
              <a:rPr lang="en-US" sz="1600" dirty="0" smtClean="0"/>
              <a:t> </a:t>
            </a:r>
            <a:r>
              <a:rPr lang="en-US" sz="1600" dirty="0" err="1" smtClean="0"/>
              <a:t>прописе</a:t>
            </a:r>
            <a:r>
              <a:rPr lang="en-US" sz="1600" dirty="0" smtClean="0"/>
              <a:t> </a:t>
            </a:r>
            <a:r>
              <a:rPr lang="en-US" sz="1600" dirty="0" err="1" smtClean="0"/>
              <a:t>који</a:t>
            </a:r>
            <a:r>
              <a:rPr lang="en-US" sz="1600" dirty="0" smtClean="0"/>
              <a:t> </a:t>
            </a:r>
            <a:r>
              <a:rPr lang="en-US" sz="1600" dirty="0" err="1" smtClean="0"/>
              <a:t>одређују</a:t>
            </a:r>
            <a:r>
              <a:rPr lang="en-US" sz="1600" dirty="0" smtClean="0"/>
              <a:t> </a:t>
            </a:r>
            <a:r>
              <a:rPr lang="en-US" sz="1600" dirty="0" err="1" smtClean="0"/>
              <a:t>овлашћене</a:t>
            </a:r>
            <a:r>
              <a:rPr lang="en-US" sz="1600" dirty="0" smtClean="0"/>
              <a:t> </a:t>
            </a:r>
            <a:r>
              <a:rPr lang="en-US" sz="1600" dirty="0" err="1" smtClean="0"/>
              <a:t>органе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надзор</a:t>
            </a:r>
            <a:r>
              <a:rPr lang="en-US" sz="1600" dirty="0" smtClean="0"/>
              <a:t> </a:t>
            </a:r>
            <a:r>
              <a:rPr lang="en-US" sz="1600" dirty="0" err="1" smtClean="0"/>
              <a:t>над</a:t>
            </a:r>
            <a:r>
              <a:rPr lang="en-US" sz="1600" dirty="0" smtClean="0"/>
              <a:t> </a:t>
            </a:r>
            <a:r>
              <a:rPr lang="en-US" sz="1600" dirty="0" err="1" smtClean="0"/>
              <a:t>спровођењем</a:t>
            </a:r>
            <a:r>
              <a:rPr lang="en-US" sz="1600" dirty="0" smtClean="0"/>
              <a:t> </a:t>
            </a:r>
            <a:r>
              <a:rPr lang="en-US" sz="1600" dirty="0" err="1" smtClean="0"/>
              <a:t>закона</a:t>
            </a:r>
            <a:r>
              <a:rPr lang="en-US" sz="1600" dirty="0" smtClean="0"/>
              <a:t> и </a:t>
            </a:r>
            <a:r>
              <a:rPr lang="en-US" sz="1600" dirty="0" err="1" smtClean="0"/>
              <a:t>обезбедити</a:t>
            </a:r>
            <a:r>
              <a:rPr lang="en-US" sz="1600" dirty="0" smtClean="0"/>
              <a:t> </a:t>
            </a:r>
            <a:r>
              <a:rPr lang="en-US" sz="1600" dirty="0" err="1" smtClean="0"/>
              <a:t>ресурсе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овај</a:t>
            </a:r>
            <a:r>
              <a:rPr lang="en-US" sz="1600" dirty="0" smtClean="0"/>
              <a:t> </a:t>
            </a:r>
            <a:r>
              <a:rPr lang="en-US" sz="1600" dirty="0" err="1" smtClean="0"/>
              <a:t>вид</a:t>
            </a:r>
            <a:r>
              <a:rPr lang="en-US" sz="1600" dirty="0" smtClean="0"/>
              <a:t> </a:t>
            </a:r>
            <a:r>
              <a:rPr lang="en-US" sz="1600" dirty="0" err="1" smtClean="0"/>
              <a:t>контроле</a:t>
            </a:r>
            <a:r>
              <a:rPr lang="en-US" sz="1600" dirty="0" smtClean="0"/>
              <a:t>.</a:t>
            </a:r>
          </a:p>
          <a:p>
            <a:r>
              <a:rPr lang="en-US" sz="1600" dirty="0" err="1" smtClean="0"/>
              <a:t>Потребно</a:t>
            </a:r>
            <a:r>
              <a:rPr lang="en-US" sz="1600" dirty="0" smtClean="0"/>
              <a:t> </a:t>
            </a:r>
            <a:r>
              <a:rPr lang="en-US" sz="1600" dirty="0" err="1" smtClean="0"/>
              <a:t>је</a:t>
            </a:r>
            <a:r>
              <a:rPr lang="en-US" sz="1600" dirty="0" smtClean="0"/>
              <a:t> </a:t>
            </a:r>
            <a:r>
              <a:rPr lang="en-US" sz="1600" dirty="0" err="1" smtClean="0"/>
              <a:t>донети</a:t>
            </a:r>
            <a:r>
              <a:rPr lang="en-US" sz="1600" dirty="0" smtClean="0"/>
              <a:t> </a:t>
            </a:r>
            <a:r>
              <a:rPr lang="en-US" sz="1600" dirty="0" err="1" smtClean="0"/>
              <a:t>Закон</a:t>
            </a:r>
            <a:r>
              <a:rPr lang="en-US" sz="1600" dirty="0" smtClean="0"/>
              <a:t> о </a:t>
            </a:r>
            <a:r>
              <a:rPr lang="en-US" sz="1600" dirty="0" err="1" smtClean="0"/>
              <a:t>заштити</a:t>
            </a:r>
            <a:r>
              <a:rPr lang="en-US" sz="1600" dirty="0" smtClean="0"/>
              <a:t> </a:t>
            </a:r>
            <a:r>
              <a:rPr lang="en-US" sz="1600" dirty="0" err="1" smtClean="0"/>
              <a:t>узбуњивача</a:t>
            </a:r>
            <a:r>
              <a:rPr lang="en-US" sz="1600" dirty="0" smtClean="0"/>
              <a:t> и </a:t>
            </a:r>
            <a:r>
              <a:rPr lang="en-US" sz="1600" dirty="0" err="1" smtClean="0"/>
              <a:t>проширити</a:t>
            </a:r>
            <a:r>
              <a:rPr lang="en-US" sz="1600" dirty="0" smtClean="0"/>
              <a:t> </a:t>
            </a:r>
            <a:r>
              <a:rPr lang="en-US" sz="1600" dirty="0" err="1" smtClean="0"/>
              <a:t>концепт</a:t>
            </a:r>
            <a:r>
              <a:rPr lang="en-US" sz="1600" dirty="0" smtClean="0"/>
              <a:t> </a:t>
            </a:r>
            <a:r>
              <a:rPr lang="en-US" sz="1600" dirty="0" err="1" smtClean="0"/>
              <a:t>оштећеног</a:t>
            </a:r>
            <a:r>
              <a:rPr lang="en-US" sz="1600" dirty="0" smtClean="0"/>
              <a:t> </a:t>
            </a:r>
            <a:r>
              <a:rPr lang="en-US" sz="1600" dirty="0" err="1" smtClean="0"/>
              <a:t>као</a:t>
            </a:r>
            <a:r>
              <a:rPr lang="en-US" sz="1600" dirty="0" smtClean="0"/>
              <a:t> </a:t>
            </a:r>
            <a:r>
              <a:rPr lang="en-US" sz="1600" dirty="0" err="1" smtClean="0"/>
              <a:t>покретача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прекршајног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поступка</a:t>
            </a:r>
            <a:r>
              <a:rPr lang="en-US" sz="1600" dirty="0" smtClean="0"/>
              <a:t>. </a:t>
            </a:r>
          </a:p>
          <a:p>
            <a:r>
              <a:rPr lang="en-US" sz="1600" dirty="0" err="1" smtClean="0"/>
              <a:t>Потребно</a:t>
            </a:r>
            <a:r>
              <a:rPr lang="en-US" sz="1600" dirty="0" smtClean="0"/>
              <a:t> </a:t>
            </a:r>
            <a:r>
              <a:rPr lang="en-US" sz="1600" dirty="0" err="1" smtClean="0"/>
              <a:t>је</a:t>
            </a:r>
            <a:r>
              <a:rPr lang="en-US" sz="1600" dirty="0" smtClean="0"/>
              <a:t> </a:t>
            </a:r>
            <a:r>
              <a:rPr lang="en-US" sz="1600" dirty="0" err="1" smtClean="0"/>
              <a:t>систематски</a:t>
            </a:r>
            <a:r>
              <a:rPr lang="en-US" sz="1600" dirty="0" smtClean="0"/>
              <a:t> </a:t>
            </a:r>
            <a:r>
              <a:rPr lang="en-US" sz="1600" dirty="0" err="1" smtClean="0"/>
              <a:t>објављивати</a:t>
            </a:r>
            <a:r>
              <a:rPr lang="en-US" sz="1600" dirty="0" smtClean="0"/>
              <a:t> </a:t>
            </a:r>
            <a:r>
              <a:rPr lang="en-US" sz="1600" dirty="0" err="1" smtClean="0"/>
              <a:t>податке</a:t>
            </a:r>
            <a:r>
              <a:rPr lang="en-US" sz="1600" dirty="0" smtClean="0"/>
              <a:t> о </a:t>
            </a:r>
            <a:r>
              <a:rPr lang="en-US" sz="1600" dirty="0" err="1" smtClean="0"/>
              <a:t>вођењу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прекршајних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поступака</a:t>
            </a:r>
            <a:r>
              <a:rPr lang="en-US" sz="1600" dirty="0" smtClean="0"/>
              <a:t> </a:t>
            </a:r>
            <a:r>
              <a:rPr lang="en-US" sz="1600" dirty="0" err="1" smtClean="0"/>
              <a:t>из</a:t>
            </a:r>
            <a:r>
              <a:rPr lang="en-US" sz="1600" dirty="0" smtClean="0"/>
              <a:t> </a:t>
            </a:r>
            <a:r>
              <a:rPr lang="en-US" sz="1600" dirty="0" err="1" smtClean="0"/>
              <a:t>овог</a:t>
            </a:r>
            <a:r>
              <a:rPr lang="en-US" sz="1600" dirty="0" smtClean="0"/>
              <a:t> </a:t>
            </a:r>
            <a:r>
              <a:rPr lang="en-US" sz="1600" dirty="0" err="1" smtClean="0"/>
              <a:t>закона</a:t>
            </a:r>
            <a:r>
              <a:rPr lang="en-US" sz="1600" dirty="0" smtClean="0"/>
              <a:t>, </a:t>
            </a:r>
            <a:r>
              <a:rPr lang="en-US" sz="1600" dirty="0" err="1" smtClean="0"/>
              <a:t>испитати</a:t>
            </a:r>
            <a:r>
              <a:rPr lang="en-US" sz="1600" dirty="0" smtClean="0"/>
              <a:t> </a:t>
            </a:r>
            <a:r>
              <a:rPr lang="en-US" sz="1600" dirty="0" err="1" smtClean="0"/>
              <a:t>разлоге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неуједначеност</a:t>
            </a:r>
            <a:r>
              <a:rPr lang="en-US" sz="1600" dirty="0" smtClean="0"/>
              <a:t> </a:t>
            </a:r>
            <a:r>
              <a:rPr lang="en-US" sz="1600" dirty="0" err="1" smtClean="0"/>
              <a:t>праксе</a:t>
            </a:r>
            <a:r>
              <a:rPr lang="en-US" sz="1600" dirty="0" smtClean="0"/>
              <a:t> и </a:t>
            </a:r>
            <a:r>
              <a:rPr lang="en-US" sz="1600" dirty="0" err="1" smtClean="0"/>
              <a:t>време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поступања</a:t>
            </a:r>
            <a:r>
              <a:rPr lang="en-US" sz="1600" dirty="0" smtClean="0"/>
              <a:t> и </a:t>
            </a:r>
            <a:r>
              <a:rPr lang="en-US" sz="1600" dirty="0" err="1" smtClean="0"/>
              <a:t>водити</a:t>
            </a:r>
            <a:r>
              <a:rPr lang="en-US" sz="1600" dirty="0" smtClean="0"/>
              <a:t> </a:t>
            </a:r>
            <a:r>
              <a:rPr lang="en-US" sz="1600" dirty="0" err="1" smtClean="0"/>
              <a:t>рачуна</a:t>
            </a:r>
            <a:r>
              <a:rPr lang="en-US" sz="1600" dirty="0" smtClean="0"/>
              <a:t> о </a:t>
            </a:r>
            <a:r>
              <a:rPr lang="en-US" sz="1600" dirty="0" err="1" smtClean="0"/>
              <a:t>томе</a:t>
            </a:r>
            <a:r>
              <a:rPr lang="en-US" sz="1600" dirty="0" smtClean="0"/>
              <a:t> </a:t>
            </a:r>
            <a:r>
              <a:rPr lang="en-US" sz="1600" dirty="0" err="1" smtClean="0"/>
              <a:t>да</a:t>
            </a:r>
            <a:r>
              <a:rPr lang="en-US" sz="1600" dirty="0" smtClean="0"/>
              <a:t> </a:t>
            </a:r>
            <a:r>
              <a:rPr lang="en-US" sz="1600" dirty="0" err="1" smtClean="0"/>
              <a:t>се</a:t>
            </a:r>
            <a:r>
              <a:rPr lang="en-US" sz="1600" dirty="0" smtClean="0"/>
              <a:t> </a:t>
            </a:r>
            <a:r>
              <a:rPr lang="en-US" sz="1600" dirty="0" err="1" smtClean="0"/>
              <a:t>не</a:t>
            </a:r>
            <a:r>
              <a:rPr lang="en-US" sz="1600" dirty="0" smtClean="0"/>
              <a:t> </a:t>
            </a:r>
            <a:r>
              <a:rPr lang="en-US" sz="1600" dirty="0" err="1" smtClean="0"/>
              <a:t>створи</a:t>
            </a:r>
            <a:r>
              <a:rPr lang="en-US" sz="1600" dirty="0" smtClean="0"/>
              <a:t> </a:t>
            </a:r>
            <a:r>
              <a:rPr lang="en-US" sz="1600" dirty="0" err="1" smtClean="0"/>
              <a:t>ситуација</a:t>
            </a:r>
            <a:r>
              <a:rPr lang="en-US" sz="1600" dirty="0" smtClean="0"/>
              <a:t> у </a:t>
            </a:r>
            <a:r>
              <a:rPr lang="en-US" sz="1600" dirty="0" err="1" smtClean="0"/>
              <a:t>којој</a:t>
            </a:r>
            <a:r>
              <a:rPr lang="en-US" sz="1600" dirty="0" smtClean="0"/>
              <a:t> </a:t>
            </a:r>
            <a:r>
              <a:rPr lang="en-US" sz="1600" dirty="0" err="1" smtClean="0"/>
              <a:t>би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прекршајна</a:t>
            </a:r>
            <a:r>
              <a:rPr lang="en-US" sz="1600" dirty="0" smtClean="0"/>
              <a:t> </a:t>
            </a:r>
            <a:r>
              <a:rPr lang="en-US" sz="1600" dirty="0" err="1" smtClean="0"/>
              <a:t>осуда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представљала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препреку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евентуално</a:t>
            </a:r>
            <a:r>
              <a:rPr lang="en-US" sz="1600" dirty="0" smtClean="0"/>
              <a:t> </a:t>
            </a:r>
            <a:r>
              <a:rPr lang="en-US" sz="1600" dirty="0" err="1" smtClean="0"/>
              <a:t>доцније</a:t>
            </a:r>
            <a:r>
              <a:rPr lang="en-US" sz="1600" dirty="0" smtClean="0"/>
              <a:t> </a:t>
            </a:r>
            <a:r>
              <a:rPr lang="en-US" sz="1600" dirty="0" err="1" smtClean="0"/>
              <a:t>кривично</a:t>
            </a:r>
            <a:r>
              <a:rPr lang="en-US" sz="1600" dirty="0" smtClean="0"/>
              <a:t> </a:t>
            </a:r>
            <a:r>
              <a:rPr lang="en-US" sz="1600" dirty="0" err="1" smtClean="0"/>
              <a:t>гоњење</a:t>
            </a:r>
            <a:r>
              <a:rPr lang="en-US" sz="1600" dirty="0" smtClean="0"/>
              <a:t>. </a:t>
            </a:r>
          </a:p>
          <a:p>
            <a:r>
              <a:rPr lang="en-US" sz="1600" dirty="0" smtClean="0"/>
              <a:t> </a:t>
            </a:r>
          </a:p>
          <a:p>
            <a:r>
              <a:rPr lang="en-US" sz="1600" dirty="0" smtClean="0"/>
              <a:t> 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Примери за јавне набавке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400" dirty="0" err="1" smtClean="0"/>
              <a:t>начело</a:t>
            </a:r>
            <a:r>
              <a:rPr lang="en-US" sz="1400" dirty="0" smtClean="0"/>
              <a:t> </a:t>
            </a:r>
            <a:r>
              <a:rPr lang="en-US" sz="1400" dirty="0" err="1" smtClean="0"/>
              <a:t>једнакости</a:t>
            </a:r>
            <a:r>
              <a:rPr lang="en-US" sz="1400" dirty="0" smtClean="0"/>
              <a:t> </a:t>
            </a:r>
            <a:r>
              <a:rPr lang="en-US" sz="1400" dirty="0" err="1" smtClean="0"/>
              <a:t>понуђача</a:t>
            </a:r>
            <a:r>
              <a:rPr lang="en-US" sz="1400" dirty="0" smtClean="0"/>
              <a:t> </a:t>
            </a:r>
            <a:r>
              <a:rPr lang="en-US" sz="1400" dirty="0" err="1" smtClean="0"/>
              <a:t>било</a:t>
            </a:r>
            <a:r>
              <a:rPr lang="en-US" sz="1400" dirty="0" smtClean="0"/>
              <a:t> </a:t>
            </a:r>
            <a:r>
              <a:rPr lang="en-US" sz="1400" dirty="0" err="1" smtClean="0"/>
              <a:t>је</a:t>
            </a:r>
            <a:r>
              <a:rPr lang="en-US" sz="1400" dirty="0" smtClean="0"/>
              <a:t> </a:t>
            </a:r>
            <a:r>
              <a:rPr lang="en-US" sz="1400" dirty="0" err="1" smtClean="0"/>
              <a:t>обухваћено</a:t>
            </a:r>
            <a:r>
              <a:rPr lang="en-US" sz="1400" dirty="0" smtClean="0"/>
              <a:t> у </a:t>
            </a:r>
            <a:r>
              <a:rPr lang="en-US" sz="1400" dirty="0" err="1" smtClean="0"/>
              <a:t>само</a:t>
            </a:r>
            <a:r>
              <a:rPr lang="en-US" sz="1400" dirty="0" smtClean="0"/>
              <a:t> </a:t>
            </a:r>
            <a:r>
              <a:rPr lang="en-US" sz="1400" dirty="0" err="1" smtClean="0"/>
              <a:t>два</a:t>
            </a:r>
            <a:r>
              <a:rPr lang="en-US" sz="1400" dirty="0" smtClean="0"/>
              <a:t> </a:t>
            </a:r>
            <a:r>
              <a:rPr lang="en-US" sz="1400" dirty="0" err="1" smtClean="0"/>
              <a:t>прекршајна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поступка</a:t>
            </a:r>
            <a:r>
              <a:rPr lang="en-US" sz="1400" dirty="0" smtClean="0"/>
              <a:t>, </a:t>
            </a:r>
            <a:r>
              <a:rPr lang="en-US" sz="1400" dirty="0" err="1" smtClean="0"/>
              <a:t>иако</a:t>
            </a:r>
            <a:r>
              <a:rPr lang="en-US" sz="1400" dirty="0" smtClean="0"/>
              <a:t> </a:t>
            </a:r>
            <a:r>
              <a:rPr lang="en-US" sz="1400" dirty="0" err="1" smtClean="0"/>
              <a:t>је</a:t>
            </a:r>
            <a:r>
              <a:rPr lang="en-US" sz="1400" dirty="0" smtClean="0"/>
              <a:t> </a:t>
            </a:r>
            <a:r>
              <a:rPr lang="en-US" sz="1400" dirty="0" err="1" smtClean="0"/>
              <a:t>повреда</a:t>
            </a:r>
            <a:r>
              <a:rPr lang="en-US" sz="1400" dirty="0" smtClean="0"/>
              <a:t> </a:t>
            </a:r>
            <a:r>
              <a:rPr lang="en-US" sz="1400" dirty="0" err="1" smtClean="0"/>
              <a:t>тог</a:t>
            </a:r>
            <a:r>
              <a:rPr lang="en-US" sz="1400" dirty="0" smtClean="0"/>
              <a:t> </a:t>
            </a:r>
            <a:r>
              <a:rPr lang="en-US" sz="1400" dirty="0" err="1" smtClean="0"/>
              <a:t>начела</a:t>
            </a:r>
            <a:r>
              <a:rPr lang="en-US" sz="1400" dirty="0" smtClean="0"/>
              <a:t> </a:t>
            </a:r>
            <a:r>
              <a:rPr lang="en-US" sz="1400" dirty="0" err="1" smtClean="0"/>
              <a:t>редовна</a:t>
            </a:r>
            <a:r>
              <a:rPr lang="en-US" sz="1400" dirty="0" smtClean="0"/>
              <a:t> </a:t>
            </a:r>
            <a:r>
              <a:rPr lang="en-US" sz="1400" dirty="0" err="1" smtClean="0"/>
              <a:t>појава</a:t>
            </a:r>
            <a:r>
              <a:rPr lang="en-US" sz="1400" dirty="0" smtClean="0"/>
              <a:t> у </a:t>
            </a:r>
            <a:r>
              <a:rPr lang="en-US" sz="1400" dirty="0" err="1" smtClean="0"/>
              <a:t>стотинама</a:t>
            </a:r>
            <a:r>
              <a:rPr lang="en-US" sz="1400" dirty="0" smtClean="0"/>
              <a:t> </a:t>
            </a:r>
            <a:r>
              <a:rPr lang="en-US" sz="1400" dirty="0" err="1" smtClean="0"/>
              <a:t>захтева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заштиту</a:t>
            </a:r>
            <a:r>
              <a:rPr lang="en-US" sz="1400" dirty="0" smtClean="0"/>
              <a:t> </a:t>
            </a:r>
            <a:r>
              <a:rPr lang="en-US" sz="1400" dirty="0" err="1" smtClean="0"/>
              <a:t>права</a:t>
            </a:r>
            <a:r>
              <a:rPr lang="en-US" sz="1400" dirty="0" smtClean="0"/>
              <a:t> </a:t>
            </a:r>
            <a:r>
              <a:rPr lang="en-US" sz="1400" dirty="0" err="1" smtClean="0"/>
              <a:t>које</a:t>
            </a:r>
            <a:r>
              <a:rPr lang="en-US" sz="1400" dirty="0" smtClean="0"/>
              <a:t> </a:t>
            </a:r>
            <a:r>
              <a:rPr lang="en-US" sz="1400" dirty="0" err="1" smtClean="0"/>
              <a:t>подносе</a:t>
            </a:r>
            <a:r>
              <a:rPr lang="en-US" sz="1400" dirty="0" smtClean="0"/>
              <a:t> </a:t>
            </a:r>
            <a:r>
              <a:rPr lang="en-US" sz="1400" dirty="0" err="1" smtClean="0"/>
              <a:t>наручиоци</a:t>
            </a:r>
            <a:endParaRPr lang="en-US" sz="1400" dirty="0" smtClean="0"/>
          </a:p>
          <a:p>
            <a:pPr lvl="0"/>
            <a:r>
              <a:rPr lang="en-US" sz="1400" dirty="0" err="1" smtClean="0"/>
              <a:t>само</a:t>
            </a:r>
            <a:r>
              <a:rPr lang="en-US" sz="1400" dirty="0" smtClean="0"/>
              <a:t> 16 </a:t>
            </a:r>
            <a:r>
              <a:rPr lang="en-US" sz="1400" dirty="0" err="1" smtClean="0"/>
              <a:t>поступака</a:t>
            </a:r>
            <a:r>
              <a:rPr lang="en-US" sz="1400" dirty="0" smtClean="0"/>
              <a:t> </a:t>
            </a:r>
            <a:r>
              <a:rPr lang="en-US" sz="1400" dirty="0" err="1" smtClean="0"/>
              <a:t>односи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случајеве</a:t>
            </a:r>
            <a:r>
              <a:rPr lang="en-US" sz="1400" dirty="0" smtClean="0"/>
              <a:t> у </a:t>
            </a:r>
            <a:r>
              <a:rPr lang="en-US" sz="1400" dirty="0" err="1" smtClean="0"/>
              <a:t>којима</a:t>
            </a:r>
            <a:r>
              <a:rPr lang="en-US" sz="1400" dirty="0" smtClean="0"/>
              <a:t> </a:t>
            </a:r>
            <a:r>
              <a:rPr lang="en-US" sz="1400" dirty="0" err="1" smtClean="0"/>
              <a:t>је</a:t>
            </a:r>
            <a:r>
              <a:rPr lang="en-US" sz="1400" dirty="0" smtClean="0"/>
              <a:t> </a:t>
            </a:r>
            <a:r>
              <a:rPr lang="en-US" sz="1400" dirty="0" err="1" smtClean="0"/>
              <a:t>јавна</a:t>
            </a:r>
            <a:r>
              <a:rPr lang="en-US" sz="1400" dirty="0" smtClean="0"/>
              <a:t> </a:t>
            </a:r>
            <a:r>
              <a:rPr lang="en-US" sz="1400" dirty="0" err="1" smtClean="0"/>
              <a:t>набавка</a:t>
            </a:r>
            <a:r>
              <a:rPr lang="en-US" sz="1400" dirty="0" smtClean="0"/>
              <a:t> </a:t>
            </a:r>
            <a:r>
              <a:rPr lang="en-US" sz="1400" dirty="0" err="1" smtClean="0"/>
              <a:t>започета</a:t>
            </a:r>
            <a:r>
              <a:rPr lang="en-US" sz="1400" dirty="0" smtClean="0"/>
              <a:t> </a:t>
            </a:r>
            <a:r>
              <a:rPr lang="en-US" sz="1400" dirty="0" err="1" smtClean="0"/>
              <a:t>иако</a:t>
            </a:r>
            <a:r>
              <a:rPr lang="en-US" sz="1400" dirty="0" smtClean="0"/>
              <a:t> </a:t>
            </a:r>
            <a:r>
              <a:rPr lang="en-US" sz="1400" dirty="0" err="1" smtClean="0"/>
              <a:t>није</a:t>
            </a:r>
            <a:r>
              <a:rPr lang="en-US" sz="1400" dirty="0" smtClean="0"/>
              <a:t> </a:t>
            </a:r>
            <a:r>
              <a:rPr lang="en-US" sz="1400" dirty="0" err="1" smtClean="0"/>
              <a:t>била</a:t>
            </a:r>
            <a:r>
              <a:rPr lang="en-US" sz="1400" dirty="0" smtClean="0"/>
              <a:t> </a:t>
            </a:r>
            <a:r>
              <a:rPr lang="en-US" sz="1400" dirty="0" err="1" smtClean="0"/>
              <a:t>планирана</a:t>
            </a:r>
            <a:r>
              <a:rPr lang="en-US" sz="1400" dirty="0" smtClean="0"/>
              <a:t> </a:t>
            </a:r>
            <a:r>
              <a:rPr lang="en-US" sz="1400" dirty="0" err="1" smtClean="0"/>
              <a:t>или</a:t>
            </a:r>
            <a:r>
              <a:rPr lang="en-US" sz="1400" dirty="0" smtClean="0"/>
              <a:t> </a:t>
            </a:r>
            <a:r>
              <a:rPr lang="en-US" sz="1400" dirty="0" err="1" smtClean="0"/>
              <a:t>иако</a:t>
            </a:r>
            <a:r>
              <a:rPr lang="en-US" sz="1400" dirty="0" smtClean="0"/>
              <a:t> </a:t>
            </a:r>
            <a:r>
              <a:rPr lang="en-US" sz="1400" dirty="0" err="1" smtClean="0"/>
              <a:t>нису</a:t>
            </a:r>
            <a:r>
              <a:rPr lang="en-US" sz="1400" dirty="0" smtClean="0"/>
              <a:t> </a:t>
            </a:r>
            <a:r>
              <a:rPr lang="en-US" sz="1400" dirty="0" err="1" smtClean="0"/>
              <a:t>била</a:t>
            </a:r>
            <a:r>
              <a:rPr lang="en-US" sz="1400" dirty="0" smtClean="0"/>
              <a:t> </a:t>
            </a:r>
            <a:r>
              <a:rPr lang="en-US" sz="1400" dirty="0" err="1" smtClean="0"/>
              <a:t>обезбеђена</a:t>
            </a:r>
            <a:r>
              <a:rPr lang="en-US" sz="1400" dirty="0" smtClean="0"/>
              <a:t> </a:t>
            </a:r>
            <a:r>
              <a:rPr lang="en-US" sz="1400" dirty="0" err="1" smtClean="0"/>
              <a:t>средства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њено</a:t>
            </a:r>
            <a:r>
              <a:rPr lang="en-US" sz="1400" dirty="0" smtClean="0"/>
              <a:t> </a:t>
            </a:r>
            <a:r>
              <a:rPr lang="en-US" sz="1400" dirty="0" err="1" smtClean="0"/>
              <a:t>спровођење</a:t>
            </a:r>
            <a:endParaRPr lang="sr-Cyrl-RS" sz="1400" dirty="0" smtClean="0"/>
          </a:p>
          <a:p>
            <a:pPr lvl="0"/>
            <a:r>
              <a:rPr lang="en-US" sz="1400" dirty="0" err="1" smtClean="0"/>
              <a:t>Само</a:t>
            </a:r>
            <a:r>
              <a:rPr lang="en-US" sz="1400" dirty="0" smtClean="0"/>
              <a:t> </a:t>
            </a:r>
            <a:r>
              <a:rPr lang="en-US" sz="1400" dirty="0" smtClean="0"/>
              <a:t>2 </a:t>
            </a:r>
            <a:r>
              <a:rPr lang="en-US" sz="1400" dirty="0" err="1" smtClean="0"/>
              <a:t>поступка</a:t>
            </a:r>
            <a:r>
              <a:rPr lang="en-US" sz="1400" dirty="0" smtClean="0"/>
              <a:t> </a:t>
            </a:r>
            <a:r>
              <a:rPr lang="en-US" sz="1400" dirty="0" err="1" smtClean="0"/>
              <a:t>односи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повреду</a:t>
            </a:r>
            <a:r>
              <a:rPr lang="en-US" sz="1400" dirty="0" smtClean="0"/>
              <a:t> </a:t>
            </a:r>
            <a:r>
              <a:rPr lang="en-US" sz="1400" dirty="0" err="1" smtClean="0"/>
              <a:t>члана</a:t>
            </a:r>
            <a:r>
              <a:rPr lang="en-US" sz="1400" dirty="0" smtClean="0"/>
              <a:t> 7, о </a:t>
            </a:r>
            <a:r>
              <a:rPr lang="en-US" sz="1400" dirty="0" err="1" smtClean="0"/>
              <a:t>набавкама</a:t>
            </a:r>
            <a:r>
              <a:rPr lang="en-US" sz="1400" dirty="0" smtClean="0"/>
              <a:t> </a:t>
            </a:r>
            <a:r>
              <a:rPr lang="en-US" sz="1400" dirty="0" err="1" smtClean="0"/>
              <a:t>које</a:t>
            </a:r>
            <a:r>
              <a:rPr lang="en-US" sz="1400" dirty="0" smtClean="0"/>
              <a:t> </a:t>
            </a:r>
            <a:r>
              <a:rPr lang="en-US" sz="1400" dirty="0" err="1" smtClean="0"/>
              <a:t>су</a:t>
            </a:r>
            <a:r>
              <a:rPr lang="en-US" sz="1400" dirty="0" smtClean="0"/>
              <a:t> </a:t>
            </a:r>
            <a:r>
              <a:rPr lang="en-US" sz="1400" dirty="0" err="1" smtClean="0"/>
              <a:t>изузете</a:t>
            </a:r>
            <a:r>
              <a:rPr lang="en-US" sz="1400" dirty="0" smtClean="0"/>
              <a:t> </a:t>
            </a:r>
            <a:r>
              <a:rPr lang="en-US" sz="1400" dirty="0" err="1" smtClean="0"/>
              <a:t>из</a:t>
            </a:r>
            <a:r>
              <a:rPr lang="en-US" sz="1400" dirty="0" smtClean="0"/>
              <a:t> </a:t>
            </a:r>
            <a:r>
              <a:rPr lang="en-US" sz="1400" dirty="0" err="1" smtClean="0"/>
              <a:t>примене</a:t>
            </a:r>
            <a:r>
              <a:rPr lang="en-US" sz="1400" dirty="0" smtClean="0"/>
              <a:t> </a:t>
            </a:r>
            <a:r>
              <a:rPr lang="en-US" sz="1400" dirty="0" err="1" smtClean="0"/>
              <a:t>Закона</a:t>
            </a:r>
            <a:r>
              <a:rPr lang="en-US" sz="1400" dirty="0" smtClean="0"/>
              <a:t>, </a:t>
            </a:r>
            <a:r>
              <a:rPr lang="en-US" sz="1400" dirty="0" err="1" smtClean="0"/>
              <a:t>иако</a:t>
            </a:r>
            <a:r>
              <a:rPr lang="en-US" sz="1400" dirty="0" smtClean="0"/>
              <a:t> </a:t>
            </a:r>
            <a:r>
              <a:rPr lang="en-US" sz="1400" dirty="0" err="1" smtClean="0"/>
              <a:t>су</a:t>
            </a:r>
            <a:r>
              <a:rPr lang="en-US" sz="1400" dirty="0" smtClean="0"/>
              <a:t> </a:t>
            </a:r>
            <a:r>
              <a:rPr lang="en-US" sz="1400" dirty="0" err="1" smtClean="0"/>
              <a:t>разни</a:t>
            </a:r>
            <a:r>
              <a:rPr lang="en-US" sz="1400" dirty="0" smtClean="0"/>
              <a:t> </a:t>
            </a:r>
            <a:r>
              <a:rPr lang="en-US" sz="1400" dirty="0" err="1" smtClean="0"/>
              <a:t>облици</a:t>
            </a:r>
            <a:r>
              <a:rPr lang="en-US" sz="1400" dirty="0" smtClean="0"/>
              <a:t> </a:t>
            </a:r>
            <a:r>
              <a:rPr lang="en-US" sz="1400" dirty="0" err="1" smtClean="0"/>
              <a:t>кршења</a:t>
            </a:r>
            <a:r>
              <a:rPr lang="en-US" sz="1400" dirty="0" smtClean="0"/>
              <a:t> </a:t>
            </a:r>
            <a:r>
              <a:rPr lang="en-US" sz="1400" dirty="0" err="1" smtClean="0"/>
              <a:t>ове</a:t>
            </a:r>
            <a:r>
              <a:rPr lang="en-US" sz="1400" dirty="0" smtClean="0"/>
              <a:t> </a:t>
            </a:r>
            <a:r>
              <a:rPr lang="en-US" sz="1400" dirty="0" err="1" smtClean="0"/>
              <a:t>одредбе</a:t>
            </a:r>
            <a:r>
              <a:rPr lang="en-US" sz="1400" dirty="0" smtClean="0"/>
              <a:t> </a:t>
            </a:r>
            <a:r>
              <a:rPr lang="en-US" sz="1400" dirty="0" err="1" smtClean="0"/>
              <a:t>утврђени</a:t>
            </a:r>
            <a:r>
              <a:rPr lang="en-US" sz="1400" dirty="0" smtClean="0"/>
              <a:t> и </a:t>
            </a:r>
            <a:r>
              <a:rPr lang="en-US" sz="1400" dirty="0" err="1" smtClean="0"/>
              <a:t>налазима</a:t>
            </a:r>
            <a:r>
              <a:rPr lang="en-US" sz="1400" dirty="0" smtClean="0"/>
              <a:t> </a:t>
            </a:r>
            <a:r>
              <a:rPr lang="en-US" sz="1400" dirty="0" err="1" smtClean="0"/>
              <a:t>ревизора</a:t>
            </a:r>
            <a:r>
              <a:rPr lang="en-US" sz="1400" dirty="0" smtClean="0"/>
              <a:t>, а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многе</a:t>
            </a:r>
            <a:r>
              <a:rPr lang="en-US" sz="1400" dirty="0" smtClean="0"/>
              <a:t> </a:t>
            </a:r>
            <a:r>
              <a:rPr lang="en-US" sz="1400" dirty="0" err="1" smtClean="0"/>
              <a:t>друге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сумња</a:t>
            </a:r>
            <a:r>
              <a:rPr lang="en-US" sz="1400" dirty="0" smtClean="0"/>
              <a:t> (</a:t>
            </a:r>
            <a:r>
              <a:rPr lang="en-US" sz="1400" dirty="0" err="1" smtClean="0"/>
              <a:t>нарочито</a:t>
            </a:r>
            <a:r>
              <a:rPr lang="en-US" sz="1400" dirty="0" smtClean="0"/>
              <a:t> у </a:t>
            </a:r>
            <a:r>
              <a:rPr lang="en-US" sz="1400" dirty="0" err="1" smtClean="0"/>
              <a:t>вези</a:t>
            </a:r>
            <a:r>
              <a:rPr lang="en-US" sz="1400" dirty="0" smtClean="0"/>
              <a:t> </a:t>
            </a:r>
            <a:r>
              <a:rPr lang="en-US" sz="1400" dirty="0" err="1" smtClean="0"/>
              <a:t>са</a:t>
            </a:r>
            <a:r>
              <a:rPr lang="en-US" sz="1400" dirty="0" smtClean="0"/>
              <a:t> </a:t>
            </a:r>
            <a:r>
              <a:rPr lang="en-US" sz="1400" dirty="0" err="1" smtClean="0"/>
              <a:t>неоправданим</a:t>
            </a:r>
            <a:r>
              <a:rPr lang="en-US" sz="1400" dirty="0" smtClean="0"/>
              <a:t> </a:t>
            </a:r>
            <a:r>
              <a:rPr lang="en-US" sz="1400" dirty="0" err="1" smtClean="0"/>
              <a:t>спровођењем</a:t>
            </a:r>
            <a:r>
              <a:rPr lang="en-US" sz="1400" dirty="0" smtClean="0"/>
              <a:t> </a:t>
            </a:r>
            <a:r>
              <a:rPr lang="en-US" sz="1400" dirty="0" err="1" smtClean="0"/>
              <a:t>поверљивих</a:t>
            </a:r>
            <a:r>
              <a:rPr lang="en-US" sz="1400" dirty="0" smtClean="0"/>
              <a:t> </a:t>
            </a:r>
            <a:r>
              <a:rPr lang="en-US" sz="1400" dirty="0" err="1" smtClean="0"/>
              <a:t>набавки</a:t>
            </a:r>
            <a:r>
              <a:rPr lang="en-US" sz="1400" dirty="0" smtClean="0"/>
              <a:t>  </a:t>
            </a:r>
            <a:r>
              <a:rPr lang="en-US" sz="1400" dirty="0" err="1" smtClean="0"/>
              <a:t>или</a:t>
            </a:r>
            <a:r>
              <a:rPr lang="en-US" sz="1400" dirty="0" smtClean="0"/>
              <a:t> </a:t>
            </a:r>
            <a:r>
              <a:rPr lang="en-US" sz="1400" dirty="0" err="1" smtClean="0"/>
              <a:t>набавки</a:t>
            </a:r>
            <a:r>
              <a:rPr lang="en-US" sz="1400" dirty="0" smtClean="0"/>
              <a:t> </a:t>
            </a:r>
            <a:r>
              <a:rPr lang="en-US" sz="1400" dirty="0" err="1" smtClean="0"/>
              <a:t>од</a:t>
            </a:r>
            <a:r>
              <a:rPr lang="en-US" sz="1400" dirty="0" smtClean="0"/>
              <a:t> </a:t>
            </a:r>
            <a:r>
              <a:rPr lang="en-US" sz="1400" dirty="0" err="1" smtClean="0"/>
              <a:t>наводно</a:t>
            </a:r>
            <a:r>
              <a:rPr lang="en-US" sz="1400" dirty="0" smtClean="0"/>
              <a:t> </a:t>
            </a:r>
            <a:r>
              <a:rPr lang="en-US" sz="1400" dirty="0" err="1" smtClean="0"/>
              <a:t>екслузивног</a:t>
            </a:r>
            <a:r>
              <a:rPr lang="en-US" sz="1400" dirty="0" smtClean="0"/>
              <a:t> </a:t>
            </a:r>
            <a:r>
              <a:rPr lang="en-US" sz="1400" dirty="0" err="1" smtClean="0"/>
              <a:t>понуђача</a:t>
            </a:r>
            <a:r>
              <a:rPr lang="en-US" sz="1400" dirty="0" smtClean="0"/>
              <a:t> </a:t>
            </a:r>
            <a:r>
              <a:rPr lang="en-US" sz="1400" dirty="0" err="1" smtClean="0"/>
              <a:t>из</a:t>
            </a:r>
            <a:r>
              <a:rPr lang="en-US" sz="1400" dirty="0" smtClean="0"/>
              <a:t> </a:t>
            </a:r>
            <a:r>
              <a:rPr lang="en-US" sz="1400" dirty="0" err="1" smtClean="0"/>
              <a:t>јавног</a:t>
            </a:r>
            <a:r>
              <a:rPr lang="en-US" sz="1400" dirty="0" smtClean="0"/>
              <a:t> </a:t>
            </a:r>
            <a:r>
              <a:rPr lang="en-US" sz="1400" dirty="0" err="1" smtClean="0"/>
              <a:t>сектора</a:t>
            </a:r>
            <a:r>
              <a:rPr lang="en-US" sz="1400" dirty="0" smtClean="0"/>
              <a:t>)</a:t>
            </a:r>
          </a:p>
          <a:p>
            <a:pPr lvl="0"/>
            <a:r>
              <a:rPr lang="en-US" sz="1400" dirty="0" err="1" smtClean="0"/>
              <a:t>Само</a:t>
            </a:r>
            <a:r>
              <a:rPr lang="en-US" sz="1400" dirty="0" smtClean="0"/>
              <a:t> 6 </a:t>
            </a:r>
            <a:r>
              <a:rPr lang="en-US" sz="1400" dirty="0" err="1" smtClean="0"/>
              <a:t>поступака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непосредно</a:t>
            </a:r>
            <a:r>
              <a:rPr lang="en-US" sz="1400" dirty="0" smtClean="0"/>
              <a:t> </a:t>
            </a:r>
            <a:r>
              <a:rPr lang="en-US" sz="1400" dirty="0" err="1" smtClean="0"/>
              <a:t>односи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повреду</a:t>
            </a:r>
            <a:r>
              <a:rPr lang="en-US" sz="1400" dirty="0" smtClean="0"/>
              <a:t> </a:t>
            </a:r>
            <a:r>
              <a:rPr lang="en-US" sz="1400" dirty="0" err="1" smtClean="0"/>
              <a:t>члана</a:t>
            </a:r>
            <a:r>
              <a:rPr lang="en-US" sz="1400" dirty="0" smtClean="0"/>
              <a:t> 24 – </a:t>
            </a:r>
            <a:r>
              <a:rPr lang="en-US" sz="1400" dirty="0" err="1" smtClean="0"/>
              <a:t>спровођења</a:t>
            </a:r>
            <a:r>
              <a:rPr lang="en-US" sz="1400" dirty="0" smtClean="0"/>
              <a:t> </a:t>
            </a:r>
            <a:r>
              <a:rPr lang="en-US" sz="1400" dirty="0" err="1" smtClean="0"/>
              <a:t>преговарачког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поступка</a:t>
            </a:r>
            <a:r>
              <a:rPr lang="en-US" sz="1400" dirty="0" smtClean="0"/>
              <a:t> </a:t>
            </a:r>
            <a:r>
              <a:rPr lang="en-US" sz="1400" dirty="0" err="1" smtClean="0"/>
              <a:t>без</a:t>
            </a:r>
            <a:r>
              <a:rPr lang="en-US" sz="1400" dirty="0" smtClean="0"/>
              <a:t> </a:t>
            </a:r>
            <a:r>
              <a:rPr lang="en-US" sz="1400" dirty="0" err="1" smtClean="0"/>
              <a:t>објављивања</a:t>
            </a:r>
            <a:r>
              <a:rPr lang="en-US" sz="1400" dirty="0" smtClean="0"/>
              <a:t> </a:t>
            </a:r>
            <a:r>
              <a:rPr lang="en-US" sz="1400" dirty="0" err="1" smtClean="0"/>
              <a:t>јавног</a:t>
            </a:r>
            <a:r>
              <a:rPr lang="en-US" sz="1400" dirty="0" smtClean="0"/>
              <a:t> </a:t>
            </a:r>
            <a:r>
              <a:rPr lang="en-US" sz="1400" dirty="0" err="1" smtClean="0"/>
              <a:t>позива</a:t>
            </a:r>
            <a:endParaRPr lang="sr-Cyrl-RS" sz="1400" dirty="0" smtClean="0"/>
          </a:p>
          <a:p>
            <a:pPr lvl="0"/>
            <a:r>
              <a:rPr lang="en-US" sz="1400" dirty="0" err="1" smtClean="0"/>
              <a:t>Само</a:t>
            </a:r>
            <a:r>
              <a:rPr lang="en-US" sz="1400" dirty="0" smtClean="0"/>
              <a:t> </a:t>
            </a:r>
            <a:r>
              <a:rPr lang="en-US" sz="1400" dirty="0" smtClean="0"/>
              <a:t>7 </a:t>
            </a:r>
            <a:r>
              <a:rPr lang="en-US" sz="1400" dirty="0" err="1" smtClean="0"/>
              <a:t>поступака</a:t>
            </a:r>
            <a:r>
              <a:rPr lang="en-US" sz="1400" dirty="0" smtClean="0"/>
              <a:t> </a:t>
            </a:r>
            <a:r>
              <a:rPr lang="en-US" sz="1400" dirty="0" err="1" smtClean="0"/>
              <a:t>односи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објављивање</a:t>
            </a:r>
            <a:r>
              <a:rPr lang="en-US" sz="1400" dirty="0" smtClean="0"/>
              <a:t> и </a:t>
            </a:r>
            <a:r>
              <a:rPr lang="en-US" sz="1400" dirty="0" err="1" smtClean="0"/>
              <a:t>садржај</a:t>
            </a:r>
            <a:r>
              <a:rPr lang="en-US" sz="1400" dirty="0" smtClean="0"/>
              <a:t> </a:t>
            </a:r>
            <a:r>
              <a:rPr lang="en-US" sz="1400" dirty="0" err="1" smtClean="0"/>
              <a:t>појединих</a:t>
            </a:r>
            <a:r>
              <a:rPr lang="en-US" sz="1400" dirty="0" smtClean="0"/>
              <a:t> </a:t>
            </a:r>
            <a:r>
              <a:rPr lang="en-US" sz="1400" dirty="0" err="1" smtClean="0"/>
              <a:t>врста</a:t>
            </a:r>
            <a:r>
              <a:rPr lang="en-US" sz="1400" dirty="0" smtClean="0"/>
              <a:t> </a:t>
            </a:r>
            <a:r>
              <a:rPr lang="en-US" sz="1400" dirty="0" err="1" smtClean="0"/>
              <a:t>одлука</a:t>
            </a:r>
            <a:r>
              <a:rPr lang="en-US" sz="1400" dirty="0" smtClean="0"/>
              <a:t> у </a:t>
            </a:r>
            <a:r>
              <a:rPr lang="en-US" sz="1400" dirty="0" err="1" smtClean="0"/>
              <a:t>јавним</a:t>
            </a:r>
            <a:r>
              <a:rPr lang="en-US" sz="1400" dirty="0" smtClean="0"/>
              <a:t> </a:t>
            </a:r>
            <a:r>
              <a:rPr lang="en-US" sz="1400" dirty="0" err="1" smtClean="0"/>
              <a:t>набавкама</a:t>
            </a:r>
            <a:endParaRPr lang="en-US" sz="1400" dirty="0" smtClean="0"/>
          </a:p>
          <a:p>
            <a:pPr lvl="0"/>
            <a:r>
              <a:rPr lang="en-US" sz="1400" dirty="0" err="1" smtClean="0"/>
              <a:t>Свега</a:t>
            </a:r>
            <a:r>
              <a:rPr lang="en-US" sz="1400" dirty="0" smtClean="0"/>
              <a:t> </a:t>
            </a:r>
            <a:r>
              <a:rPr lang="en-US" sz="1400" dirty="0" err="1" smtClean="0"/>
              <a:t>четири</a:t>
            </a:r>
            <a:r>
              <a:rPr lang="en-US" sz="1400" dirty="0" smtClean="0"/>
              <a:t> </a:t>
            </a:r>
            <a:r>
              <a:rPr lang="en-US" sz="1400" dirty="0" err="1" smtClean="0"/>
              <a:t>случаја</a:t>
            </a:r>
            <a:r>
              <a:rPr lang="en-US" sz="1400" dirty="0" smtClean="0"/>
              <a:t> </a:t>
            </a:r>
            <a:r>
              <a:rPr lang="en-US" sz="1400" dirty="0" err="1" smtClean="0"/>
              <a:t>односи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повреде</a:t>
            </a:r>
            <a:r>
              <a:rPr lang="en-US" sz="1400" dirty="0" smtClean="0"/>
              <a:t> </a:t>
            </a:r>
            <a:r>
              <a:rPr lang="en-US" sz="1400" dirty="0" err="1" smtClean="0"/>
              <a:t>одредаба</a:t>
            </a:r>
            <a:r>
              <a:rPr lang="en-US" sz="1400" dirty="0" smtClean="0"/>
              <a:t> у </a:t>
            </a:r>
            <a:r>
              <a:rPr lang="en-US" sz="1400" dirty="0" err="1" smtClean="0"/>
              <a:t>вези</a:t>
            </a:r>
            <a:r>
              <a:rPr lang="en-US" sz="1400" dirty="0" smtClean="0"/>
              <a:t> </a:t>
            </a:r>
            <a:r>
              <a:rPr lang="en-US" sz="1400" dirty="0" err="1" smtClean="0"/>
              <a:t>са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поднетим</a:t>
            </a:r>
            <a:r>
              <a:rPr lang="en-US" sz="1400" dirty="0" smtClean="0"/>
              <a:t> </a:t>
            </a:r>
            <a:r>
              <a:rPr lang="en-US" sz="1400" dirty="0" err="1" smtClean="0"/>
              <a:t>захтевом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заштиту</a:t>
            </a:r>
            <a:r>
              <a:rPr lang="en-US" sz="1400" dirty="0" smtClean="0"/>
              <a:t> </a:t>
            </a:r>
            <a:r>
              <a:rPr lang="en-US" sz="1400" dirty="0" err="1" smtClean="0"/>
              <a:t>права</a:t>
            </a:r>
            <a:r>
              <a:rPr lang="en-US" sz="1400" dirty="0" smtClean="0"/>
              <a:t> а </a:t>
            </a:r>
            <a:r>
              <a:rPr lang="en-US" sz="1400" dirty="0" err="1" smtClean="0"/>
              <a:t>само</a:t>
            </a:r>
            <a:r>
              <a:rPr lang="en-US" sz="1400" dirty="0" smtClean="0"/>
              <a:t> </a:t>
            </a:r>
            <a:r>
              <a:rPr lang="en-US" sz="1400" dirty="0" err="1" smtClean="0"/>
              <a:t>једна</a:t>
            </a:r>
            <a:r>
              <a:rPr lang="en-US" sz="1400" dirty="0" smtClean="0"/>
              <a:t> </a:t>
            </a:r>
            <a:r>
              <a:rPr lang="en-US" sz="1400" dirty="0" err="1" smtClean="0"/>
              <a:t>због</a:t>
            </a:r>
            <a:r>
              <a:rPr lang="en-US" sz="1400" dirty="0" smtClean="0"/>
              <a:t> </a:t>
            </a:r>
            <a:r>
              <a:rPr lang="en-US" sz="1400" dirty="0" err="1" smtClean="0"/>
              <a:t>непоступања</a:t>
            </a:r>
            <a:r>
              <a:rPr lang="en-US" sz="1400" dirty="0" smtClean="0"/>
              <a:t> </a:t>
            </a:r>
            <a:r>
              <a:rPr lang="en-US" sz="1400" dirty="0" err="1" smtClean="0"/>
              <a:t>по</a:t>
            </a:r>
            <a:r>
              <a:rPr lang="en-US" sz="1400" dirty="0" smtClean="0"/>
              <a:t> </a:t>
            </a:r>
            <a:r>
              <a:rPr lang="en-US" sz="1400" dirty="0" err="1" smtClean="0"/>
              <a:t>налозима</a:t>
            </a:r>
            <a:r>
              <a:rPr lang="en-US" sz="1400" dirty="0" smtClean="0"/>
              <a:t> </a:t>
            </a:r>
            <a:r>
              <a:rPr lang="en-US" sz="1400" dirty="0" err="1" smtClean="0"/>
              <a:t>Комисије</a:t>
            </a:r>
            <a:r>
              <a:rPr lang="en-US" sz="1400" dirty="0" smtClean="0"/>
              <a:t>, </a:t>
            </a:r>
            <a:r>
              <a:rPr lang="en-US" sz="1400" dirty="0" err="1" smtClean="0"/>
              <a:t>иако</a:t>
            </a:r>
            <a:r>
              <a:rPr lang="en-US" sz="1400" dirty="0" smtClean="0"/>
              <a:t> </a:t>
            </a:r>
            <a:r>
              <a:rPr lang="en-US" sz="1400" dirty="0" err="1" smtClean="0"/>
              <a:t>кршења</a:t>
            </a:r>
            <a:r>
              <a:rPr lang="en-US" sz="1400" dirty="0" smtClean="0"/>
              <a:t> </a:t>
            </a:r>
            <a:r>
              <a:rPr lang="en-US" sz="1400" dirty="0" err="1" smtClean="0"/>
              <a:t>ових</a:t>
            </a:r>
            <a:r>
              <a:rPr lang="en-US" sz="1400" dirty="0" smtClean="0"/>
              <a:t> </a:t>
            </a:r>
            <a:r>
              <a:rPr lang="en-US" sz="1400" dirty="0" err="1" smtClean="0"/>
              <a:t>обавеза</a:t>
            </a:r>
            <a:r>
              <a:rPr lang="en-US" sz="1400" dirty="0" smtClean="0"/>
              <a:t> </a:t>
            </a:r>
            <a:r>
              <a:rPr lang="en-US" sz="1400" dirty="0" err="1" smtClean="0"/>
              <a:t>уопште</a:t>
            </a:r>
            <a:r>
              <a:rPr lang="en-US" sz="1400" dirty="0" smtClean="0"/>
              <a:t> </a:t>
            </a:r>
            <a:r>
              <a:rPr lang="en-US" sz="1400" dirty="0" err="1" smtClean="0"/>
              <a:t>нису</a:t>
            </a:r>
            <a:r>
              <a:rPr lang="en-US" sz="1400" dirty="0" smtClean="0"/>
              <a:t> </a:t>
            </a:r>
            <a:r>
              <a:rPr lang="en-US" sz="1400" dirty="0" err="1" smtClean="0"/>
              <a:t>ретка</a:t>
            </a:r>
            <a:r>
              <a:rPr lang="en-US" sz="1400" dirty="0" smtClean="0"/>
              <a:t> </a:t>
            </a:r>
            <a:r>
              <a:rPr lang="en-US" sz="1400" dirty="0" err="1" smtClean="0"/>
              <a:t>појава</a:t>
            </a:r>
            <a:endParaRPr lang="en-US" sz="1400" dirty="0" smtClean="0"/>
          </a:p>
          <a:p>
            <a:pPr lvl="0"/>
            <a:r>
              <a:rPr lang="en-US" sz="1400" dirty="0" err="1" smtClean="0"/>
              <a:t>Само</a:t>
            </a:r>
            <a:r>
              <a:rPr lang="en-US" sz="1400" dirty="0" smtClean="0"/>
              <a:t> </a:t>
            </a:r>
            <a:r>
              <a:rPr lang="en-US" sz="1400" dirty="0" err="1" smtClean="0"/>
              <a:t>један</a:t>
            </a:r>
            <a:r>
              <a:rPr lang="en-US" sz="1400" dirty="0" smtClean="0"/>
              <a:t> </a:t>
            </a:r>
            <a:r>
              <a:rPr lang="en-US" sz="1400" dirty="0" err="1" smtClean="0"/>
              <a:t>случај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односи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неподношење</a:t>
            </a:r>
            <a:r>
              <a:rPr lang="en-US" sz="1400" dirty="0" smtClean="0"/>
              <a:t> </a:t>
            </a:r>
            <a:r>
              <a:rPr lang="en-US" sz="1400" dirty="0" err="1" smtClean="0"/>
              <a:t>Управи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јавне</a:t>
            </a:r>
            <a:r>
              <a:rPr lang="en-US" sz="1400" dirty="0" smtClean="0"/>
              <a:t> </a:t>
            </a:r>
            <a:r>
              <a:rPr lang="en-US" sz="1400" dirty="0" err="1" smtClean="0"/>
              <a:t>набавке</a:t>
            </a:r>
            <a:r>
              <a:rPr lang="en-US" sz="1400" dirty="0" smtClean="0"/>
              <a:t> </a:t>
            </a:r>
            <a:r>
              <a:rPr lang="en-US" sz="1400" dirty="0" err="1" smtClean="0"/>
              <a:t>годишњег</a:t>
            </a:r>
            <a:r>
              <a:rPr lang="en-US" sz="1400" dirty="0" smtClean="0"/>
              <a:t> </a:t>
            </a:r>
            <a:r>
              <a:rPr lang="en-US" sz="1400" dirty="0" err="1" smtClean="0"/>
              <a:t>извештаја</a:t>
            </a:r>
            <a:r>
              <a:rPr lang="en-US" sz="1400" dirty="0" smtClean="0"/>
              <a:t>, </a:t>
            </a:r>
            <a:r>
              <a:rPr lang="en-US" sz="1400" dirty="0" err="1" smtClean="0"/>
              <a:t>иако</a:t>
            </a:r>
            <a:r>
              <a:rPr lang="en-US" sz="1400" dirty="0" smtClean="0"/>
              <a:t> УЈН </a:t>
            </a:r>
            <a:r>
              <a:rPr lang="en-US" sz="1400" dirty="0" err="1" smtClean="0"/>
              <a:t>такве</a:t>
            </a:r>
            <a:r>
              <a:rPr lang="en-US" sz="1400" dirty="0" smtClean="0"/>
              <a:t> </a:t>
            </a:r>
            <a:r>
              <a:rPr lang="en-US" sz="1400" dirty="0" err="1" smtClean="0"/>
              <a:t>извештаје</a:t>
            </a:r>
            <a:r>
              <a:rPr lang="en-US" sz="1400" dirty="0" smtClean="0"/>
              <a:t> </a:t>
            </a:r>
            <a:r>
              <a:rPr lang="en-US" sz="1400" dirty="0" err="1" smtClean="0"/>
              <a:t>не</a:t>
            </a:r>
            <a:r>
              <a:rPr lang="en-US" sz="1400" dirty="0" smtClean="0"/>
              <a:t> </a:t>
            </a:r>
            <a:r>
              <a:rPr lang="en-US" sz="1400" dirty="0" err="1" smtClean="0"/>
              <a:t>добија</a:t>
            </a:r>
            <a:r>
              <a:rPr lang="en-US" sz="1400" dirty="0" smtClean="0"/>
              <a:t> </a:t>
            </a:r>
            <a:r>
              <a:rPr lang="en-US" sz="1400" dirty="0" err="1" smtClean="0"/>
              <a:t>од</a:t>
            </a:r>
            <a:r>
              <a:rPr lang="en-US" sz="1400" dirty="0" smtClean="0"/>
              <a:t> </a:t>
            </a:r>
            <a:r>
              <a:rPr lang="en-US" sz="1400" dirty="0" err="1" smtClean="0"/>
              <a:t>око</a:t>
            </a:r>
            <a:r>
              <a:rPr lang="en-US" sz="1400" dirty="0" smtClean="0"/>
              <a:t> </a:t>
            </a:r>
            <a:r>
              <a:rPr lang="en-US" sz="1400" dirty="0" err="1" smtClean="0"/>
              <a:t>три</a:t>
            </a:r>
            <a:r>
              <a:rPr lang="en-US" sz="1400" dirty="0" smtClean="0"/>
              <a:t> </a:t>
            </a:r>
            <a:r>
              <a:rPr lang="en-US" sz="1400" dirty="0" err="1" smtClean="0"/>
              <a:t>четвртине</a:t>
            </a:r>
            <a:r>
              <a:rPr lang="en-US" sz="1400" dirty="0" smtClean="0"/>
              <a:t> </a:t>
            </a:r>
            <a:r>
              <a:rPr lang="en-US" sz="1400" dirty="0" err="1" smtClean="0"/>
              <a:t>обвезника</a:t>
            </a:r>
            <a:r>
              <a:rPr lang="en-US" sz="1400" dirty="0" smtClean="0"/>
              <a:t> (</a:t>
            </a:r>
            <a:r>
              <a:rPr lang="en-US" sz="1400" dirty="0" err="1" smtClean="0"/>
              <a:t>од</a:t>
            </a:r>
            <a:r>
              <a:rPr lang="en-US" sz="1400" dirty="0" smtClean="0"/>
              <a:t> </a:t>
            </a:r>
            <a:r>
              <a:rPr lang="en-US" sz="1400" dirty="0" err="1" smtClean="0"/>
              <a:t>око</a:t>
            </a:r>
            <a:r>
              <a:rPr lang="en-US" sz="1400" dirty="0" smtClean="0"/>
              <a:t> 12 </a:t>
            </a:r>
            <a:r>
              <a:rPr lang="en-US" sz="1400" dirty="0" err="1" smtClean="0"/>
              <a:t>хиљада</a:t>
            </a:r>
            <a:r>
              <a:rPr lang="en-US" sz="1400" dirty="0" smtClean="0"/>
              <a:t> </a:t>
            </a:r>
            <a:r>
              <a:rPr lang="en-US" sz="1400" dirty="0" err="1" smtClean="0"/>
              <a:t>наручилаца</a:t>
            </a:r>
            <a:r>
              <a:rPr lang="en-US" sz="1400" dirty="0" smtClean="0"/>
              <a:t>, </a:t>
            </a:r>
            <a:r>
              <a:rPr lang="en-US" sz="1400" dirty="0" err="1" smtClean="0"/>
              <a:t>извештаје</a:t>
            </a:r>
            <a:r>
              <a:rPr lang="en-US" sz="1400" dirty="0" smtClean="0"/>
              <a:t> </a:t>
            </a:r>
            <a:r>
              <a:rPr lang="en-US" sz="1400" dirty="0" err="1" smtClean="0"/>
              <a:t>доставља</a:t>
            </a:r>
            <a:r>
              <a:rPr lang="en-US" sz="1400" dirty="0" smtClean="0"/>
              <a:t> </a:t>
            </a:r>
            <a:r>
              <a:rPr lang="en-US" sz="1400" dirty="0" err="1" smtClean="0"/>
              <a:t>само</a:t>
            </a:r>
            <a:r>
              <a:rPr lang="en-US" sz="1400" dirty="0" smtClean="0"/>
              <a:t> </a:t>
            </a:r>
            <a:r>
              <a:rPr lang="en-US" sz="1400" dirty="0" err="1" smtClean="0"/>
              <a:t>око</a:t>
            </a:r>
            <a:r>
              <a:rPr lang="en-US" sz="1400" dirty="0" smtClean="0"/>
              <a:t> 3000)</a:t>
            </a:r>
          </a:p>
          <a:p>
            <a:pPr lvl="0"/>
            <a:r>
              <a:rPr lang="en-US" sz="1400" dirty="0" smtClean="0"/>
              <a:t>С </a:t>
            </a:r>
            <a:r>
              <a:rPr lang="en-US" sz="1400" dirty="0" err="1" smtClean="0"/>
              <a:t>друге</a:t>
            </a:r>
            <a:r>
              <a:rPr lang="en-US" sz="1400" dirty="0" smtClean="0"/>
              <a:t> </a:t>
            </a:r>
            <a:r>
              <a:rPr lang="en-US" sz="1400" dirty="0" err="1" smtClean="0"/>
              <a:t>стране</a:t>
            </a:r>
            <a:r>
              <a:rPr lang="en-US" sz="1400" dirty="0" smtClean="0"/>
              <a:t>, </a:t>
            </a:r>
            <a:r>
              <a:rPr lang="en-US" sz="1400" dirty="0" err="1" smtClean="0"/>
              <a:t>највећи</a:t>
            </a:r>
            <a:r>
              <a:rPr lang="en-US" sz="1400" dirty="0" smtClean="0"/>
              <a:t> </a:t>
            </a:r>
            <a:r>
              <a:rPr lang="en-US" sz="1400" dirty="0" err="1" smtClean="0"/>
              <a:t>број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поступака</a:t>
            </a:r>
            <a:r>
              <a:rPr lang="en-US" sz="1400" dirty="0" smtClean="0"/>
              <a:t> (42), </a:t>
            </a:r>
            <a:r>
              <a:rPr lang="en-US" sz="1400" dirty="0" err="1" smtClean="0"/>
              <a:t>мада</a:t>
            </a:r>
            <a:r>
              <a:rPr lang="en-US" sz="1400" dirty="0" smtClean="0"/>
              <a:t> и </a:t>
            </a:r>
            <a:r>
              <a:rPr lang="en-US" sz="1400" dirty="0" err="1" smtClean="0"/>
              <a:t>даље</a:t>
            </a:r>
            <a:r>
              <a:rPr lang="en-US" sz="1400" dirty="0" smtClean="0"/>
              <a:t> </a:t>
            </a:r>
            <a:r>
              <a:rPr lang="en-US" sz="1400" dirty="0" err="1" smtClean="0"/>
              <a:t>изузетно</a:t>
            </a:r>
            <a:r>
              <a:rPr lang="en-US" sz="1400" dirty="0" smtClean="0"/>
              <a:t> </a:t>
            </a:r>
            <a:r>
              <a:rPr lang="en-US" sz="1400" dirty="0" err="1" smtClean="0"/>
              <a:t>мали</a:t>
            </a:r>
            <a:r>
              <a:rPr lang="en-US" sz="1400" dirty="0" smtClean="0"/>
              <a:t>, </a:t>
            </a:r>
            <a:r>
              <a:rPr lang="en-US" sz="1400" dirty="0" err="1" smtClean="0"/>
              <a:t>односи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повреду</a:t>
            </a:r>
            <a:r>
              <a:rPr lang="en-US" sz="1400" dirty="0" smtClean="0"/>
              <a:t> </a:t>
            </a:r>
            <a:r>
              <a:rPr lang="en-US" sz="1400" dirty="0" err="1" smtClean="0"/>
              <a:t>одредаба</a:t>
            </a:r>
            <a:r>
              <a:rPr lang="en-US" sz="1400" dirty="0" smtClean="0"/>
              <a:t> о </a:t>
            </a:r>
            <a:r>
              <a:rPr lang="en-US" sz="1400" dirty="0" err="1" smtClean="0"/>
              <a:t>избору</a:t>
            </a:r>
            <a:r>
              <a:rPr lang="en-US" sz="1400" dirty="0" smtClean="0"/>
              <a:t> </a:t>
            </a:r>
            <a:r>
              <a:rPr lang="en-US" sz="1400" dirty="0" err="1" smtClean="0"/>
              <a:t>врсте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поступка</a:t>
            </a:r>
            <a:r>
              <a:rPr lang="en-US" sz="1400" dirty="0" smtClean="0"/>
              <a:t> </a:t>
            </a:r>
            <a:r>
              <a:rPr lang="en-US" sz="1400" dirty="0" err="1" smtClean="0"/>
              <a:t>јавне</a:t>
            </a:r>
            <a:r>
              <a:rPr lang="en-US" sz="1400" dirty="0" smtClean="0"/>
              <a:t> </a:t>
            </a:r>
            <a:r>
              <a:rPr lang="en-US" sz="1400" dirty="0" err="1" smtClean="0"/>
              <a:t>набавке</a:t>
            </a:r>
            <a:r>
              <a:rPr lang="en-US" sz="1400" dirty="0" smtClean="0"/>
              <a:t>, </a:t>
            </a:r>
            <a:r>
              <a:rPr lang="en-US" sz="1400" dirty="0" err="1" smtClean="0"/>
              <a:t>то</a:t>
            </a:r>
            <a:r>
              <a:rPr lang="en-US" sz="1400" dirty="0" smtClean="0"/>
              <a:t> </a:t>
            </a:r>
            <a:r>
              <a:rPr lang="en-US" sz="1400" dirty="0" err="1" smtClean="0"/>
              <a:t>јест</a:t>
            </a:r>
            <a:r>
              <a:rPr lang="en-US" sz="1400" dirty="0" smtClean="0"/>
              <a:t> </a:t>
            </a:r>
            <a:r>
              <a:rPr lang="en-US" sz="1400" dirty="0" err="1" smtClean="0"/>
              <a:t>повреду</a:t>
            </a:r>
            <a:r>
              <a:rPr lang="en-US" sz="1400" dirty="0" smtClean="0"/>
              <a:t> </a:t>
            </a:r>
            <a:r>
              <a:rPr lang="en-US" sz="1400" dirty="0" err="1" smtClean="0"/>
              <a:t>члана</a:t>
            </a:r>
            <a:r>
              <a:rPr lang="en-US" sz="1400" dirty="0" smtClean="0"/>
              <a:t> 20. </a:t>
            </a:r>
            <a:r>
              <a:rPr lang="en-US" sz="1400" dirty="0" err="1" smtClean="0"/>
              <a:t>Закона</a:t>
            </a:r>
            <a:r>
              <a:rPr lang="en-US" sz="1400" dirty="0" smtClean="0"/>
              <a:t>. </a:t>
            </a:r>
            <a:r>
              <a:rPr lang="en-US" sz="1400" dirty="0" err="1" smtClean="0"/>
              <a:t>Код</a:t>
            </a:r>
            <a:r>
              <a:rPr lang="en-US" sz="1400" dirty="0" smtClean="0"/>
              <a:t> </a:t>
            </a:r>
            <a:r>
              <a:rPr lang="en-US" sz="1400" dirty="0" err="1" smtClean="0"/>
              <a:t>ових</a:t>
            </a:r>
            <a:r>
              <a:rPr lang="en-US" sz="1400" dirty="0" smtClean="0"/>
              <a:t> </a:t>
            </a:r>
            <a:r>
              <a:rPr lang="en-US" sz="1400" dirty="0" err="1" smtClean="0"/>
              <a:t>случајева</a:t>
            </a:r>
            <a:r>
              <a:rPr lang="en-US" sz="1400" dirty="0" smtClean="0"/>
              <a:t>, </a:t>
            </a:r>
            <a:r>
              <a:rPr lang="en-US" sz="1400" dirty="0" err="1" smtClean="0"/>
              <a:t>обично</a:t>
            </a:r>
            <a:r>
              <a:rPr lang="en-US" sz="1400" dirty="0" smtClean="0"/>
              <a:t> </a:t>
            </a:r>
            <a:r>
              <a:rPr lang="en-US" sz="1400" dirty="0" err="1" smtClean="0"/>
              <a:t>је</a:t>
            </a:r>
            <a:r>
              <a:rPr lang="en-US" sz="1400" dirty="0" smtClean="0"/>
              <a:t> </a:t>
            </a:r>
            <a:r>
              <a:rPr lang="en-US" sz="1400" dirty="0" err="1" smtClean="0"/>
              <a:t>била</a:t>
            </a:r>
            <a:r>
              <a:rPr lang="en-US" sz="1400" dirty="0" smtClean="0"/>
              <a:t> </a:t>
            </a:r>
            <a:r>
              <a:rPr lang="en-US" sz="1400" dirty="0" err="1" smtClean="0"/>
              <a:t>реч</a:t>
            </a:r>
            <a:r>
              <a:rPr lang="en-US" sz="1400" dirty="0" smtClean="0"/>
              <a:t> о </a:t>
            </a:r>
            <a:r>
              <a:rPr lang="en-US" sz="1400" dirty="0" err="1" smtClean="0"/>
              <a:t>кршењу</a:t>
            </a:r>
            <a:r>
              <a:rPr lang="en-US" sz="1400" dirty="0" smtClean="0"/>
              <a:t> </a:t>
            </a:r>
            <a:r>
              <a:rPr lang="en-US" sz="1400" dirty="0" err="1" smtClean="0"/>
              <a:t>више</a:t>
            </a:r>
            <a:r>
              <a:rPr lang="en-US" sz="1400" dirty="0" smtClean="0"/>
              <a:t> </a:t>
            </a:r>
            <a:r>
              <a:rPr lang="en-US" sz="1400" dirty="0" err="1" smtClean="0"/>
              <a:t>чланова</a:t>
            </a:r>
            <a:r>
              <a:rPr lang="en-US" sz="1400" dirty="0" smtClean="0"/>
              <a:t> </a:t>
            </a:r>
            <a:r>
              <a:rPr lang="en-US" sz="1400" dirty="0" err="1" smtClean="0"/>
              <a:t>закона</a:t>
            </a:r>
            <a:r>
              <a:rPr lang="en-US" sz="1400" dirty="0" smtClean="0"/>
              <a:t> </a:t>
            </a:r>
            <a:r>
              <a:rPr lang="en-US" sz="1400" dirty="0" err="1" smtClean="0"/>
              <a:t>истом</a:t>
            </a:r>
            <a:r>
              <a:rPr lang="en-US" sz="1400" dirty="0" smtClean="0"/>
              <a:t> </a:t>
            </a:r>
            <a:r>
              <a:rPr lang="en-US" sz="1400" dirty="0" err="1" smtClean="0"/>
              <a:t>радњом</a:t>
            </a:r>
            <a:r>
              <a:rPr lang="en-US" sz="1400" dirty="0" smtClean="0"/>
              <a:t> – </a:t>
            </a:r>
            <a:r>
              <a:rPr lang="en-US" sz="1400" dirty="0" err="1" smtClean="0"/>
              <a:t>спровођење</a:t>
            </a:r>
            <a:r>
              <a:rPr lang="en-US" sz="1400" dirty="0" smtClean="0"/>
              <a:t> </a:t>
            </a:r>
            <a:r>
              <a:rPr lang="en-US" sz="1400" dirty="0" err="1" smtClean="0"/>
              <a:t>хитних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поступака</a:t>
            </a:r>
            <a:r>
              <a:rPr lang="en-US" sz="1400" dirty="0" smtClean="0"/>
              <a:t> </a:t>
            </a:r>
            <a:r>
              <a:rPr lang="en-US" sz="1400" dirty="0" err="1" smtClean="0"/>
              <a:t>са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погађањем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које</a:t>
            </a:r>
            <a:r>
              <a:rPr lang="en-US" sz="1400" dirty="0" smtClean="0"/>
              <a:t> </a:t>
            </a:r>
            <a:r>
              <a:rPr lang="en-US" sz="1400" dirty="0" err="1" smtClean="0"/>
              <a:t>нису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постојали</a:t>
            </a:r>
            <a:r>
              <a:rPr lang="en-US" sz="1400" dirty="0" smtClean="0"/>
              <a:t> </a:t>
            </a:r>
            <a:r>
              <a:rPr lang="en-US" sz="1400" dirty="0" err="1" smtClean="0"/>
              <a:t>услови</a:t>
            </a:r>
            <a:r>
              <a:rPr lang="en-US" sz="1400" dirty="0" smtClean="0"/>
              <a:t>, </a:t>
            </a:r>
            <a:r>
              <a:rPr lang="en-US" sz="1400" dirty="0" err="1" smtClean="0"/>
              <a:t>подела</a:t>
            </a:r>
            <a:r>
              <a:rPr lang="en-US" sz="1400" dirty="0" smtClean="0"/>
              <a:t> </a:t>
            </a:r>
            <a:r>
              <a:rPr lang="en-US" sz="1400" dirty="0" err="1" smtClean="0"/>
              <a:t>велике</a:t>
            </a:r>
            <a:r>
              <a:rPr lang="en-US" sz="1400" dirty="0" smtClean="0"/>
              <a:t> </a:t>
            </a:r>
            <a:r>
              <a:rPr lang="en-US" sz="1400" dirty="0" err="1" smtClean="0"/>
              <a:t>набавке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више</a:t>
            </a:r>
            <a:r>
              <a:rPr lang="en-US" sz="1400" dirty="0" smtClean="0"/>
              <a:t> </a:t>
            </a:r>
            <a:r>
              <a:rPr lang="en-US" sz="1400" dirty="0" err="1" smtClean="0"/>
              <a:t>малих</a:t>
            </a:r>
            <a:r>
              <a:rPr lang="en-US" sz="1400" dirty="0" smtClean="0"/>
              <a:t> и </a:t>
            </a:r>
            <a:r>
              <a:rPr lang="en-US" sz="1400" dirty="0" err="1" smtClean="0"/>
              <a:t>слично</a:t>
            </a:r>
            <a:r>
              <a:rPr lang="en-US" sz="1400" dirty="0" smtClean="0"/>
              <a:t>.    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Јавна тужилаштва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У </a:t>
            </a:r>
            <a:r>
              <a:rPr lang="en-US" dirty="0" err="1" smtClean="0"/>
              <a:t>две</a:t>
            </a:r>
            <a:r>
              <a:rPr lang="en-US" dirty="0" smtClean="0"/>
              <a:t> </a:t>
            </a:r>
            <a:r>
              <a:rPr lang="en-US" dirty="0" err="1" smtClean="0"/>
              <a:t>посматране</a:t>
            </a:r>
            <a:r>
              <a:rPr lang="en-US" dirty="0" smtClean="0"/>
              <a:t> </a:t>
            </a:r>
            <a:r>
              <a:rPr lang="en-US" dirty="0" err="1" smtClean="0"/>
              <a:t>године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тужилаштва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стигло</a:t>
            </a:r>
            <a:r>
              <a:rPr lang="en-US" dirty="0" smtClean="0"/>
              <a:t> </a:t>
            </a:r>
            <a:r>
              <a:rPr lang="en-US" dirty="0" err="1" smtClean="0"/>
              <a:t>готово</a:t>
            </a:r>
            <a:r>
              <a:rPr lang="en-US" dirty="0" smtClean="0"/>
              <a:t> </a:t>
            </a:r>
            <a:r>
              <a:rPr lang="en-US" b="1" dirty="0" smtClean="0"/>
              <a:t>13.000 </a:t>
            </a:r>
            <a:r>
              <a:rPr lang="en-US" b="1" dirty="0" err="1" smtClean="0"/>
              <a:t>таквих</a:t>
            </a:r>
            <a:r>
              <a:rPr lang="en-US" b="1" dirty="0" smtClean="0"/>
              <a:t> </a:t>
            </a:r>
            <a:r>
              <a:rPr lang="en-US" b="1" dirty="0" err="1" smtClean="0"/>
              <a:t>пријава</a:t>
            </a:r>
            <a:r>
              <a:rPr lang="en-US" b="1" dirty="0" smtClean="0"/>
              <a:t> (</a:t>
            </a:r>
            <a:r>
              <a:rPr lang="en-US" b="1" dirty="0" err="1" smtClean="0"/>
              <a:t>око</a:t>
            </a:r>
            <a:r>
              <a:rPr lang="en-US" b="1" dirty="0" smtClean="0"/>
              <a:t> 17 </a:t>
            </a:r>
            <a:r>
              <a:rPr lang="en-US" b="1" dirty="0" err="1" smtClean="0"/>
              <a:t>по</a:t>
            </a:r>
            <a:r>
              <a:rPr lang="en-US" b="1" dirty="0" smtClean="0"/>
              <a:t> </a:t>
            </a:r>
            <a:r>
              <a:rPr lang="en-US" b="1" dirty="0" err="1" smtClean="0"/>
              <a:t>дану</a:t>
            </a:r>
            <a:r>
              <a:rPr lang="en-US" b="1" dirty="0" smtClean="0"/>
              <a:t>)</a:t>
            </a:r>
            <a:r>
              <a:rPr lang="en-US" dirty="0" smtClean="0"/>
              <a:t>, а у </a:t>
            </a:r>
            <a:r>
              <a:rPr lang="en-US" dirty="0" err="1" smtClean="0"/>
              <a:t>раду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ранијих</a:t>
            </a:r>
            <a:r>
              <a:rPr lang="en-US" dirty="0" smtClean="0"/>
              <a:t> </a:t>
            </a:r>
            <a:r>
              <a:rPr lang="en-US" dirty="0" err="1" smtClean="0"/>
              <a:t>година</a:t>
            </a:r>
            <a:r>
              <a:rPr lang="en-US" dirty="0" smtClean="0"/>
              <a:t> </a:t>
            </a:r>
            <a:r>
              <a:rPr lang="en-US" dirty="0" err="1" smtClean="0"/>
              <a:t>имали</a:t>
            </a:r>
            <a:r>
              <a:rPr lang="en-US" dirty="0" smtClean="0"/>
              <a:t> </a:t>
            </a:r>
            <a:r>
              <a:rPr lang="en-US" dirty="0" err="1" smtClean="0"/>
              <a:t>преко</a:t>
            </a:r>
            <a:r>
              <a:rPr lang="en-US" dirty="0" smtClean="0"/>
              <a:t> 5000 </a:t>
            </a:r>
            <a:r>
              <a:rPr lang="en-US" dirty="0" err="1" smtClean="0"/>
              <a:t>пријава</a:t>
            </a:r>
            <a:r>
              <a:rPr lang="en-US" dirty="0" smtClean="0"/>
              <a:t>.</a:t>
            </a:r>
            <a:r>
              <a:rPr lang="sr-Cyrl-RS" dirty="0" smtClean="0"/>
              <a:t> </a:t>
            </a:r>
            <a:endParaRPr lang="en-US" dirty="0" smtClean="0"/>
          </a:p>
          <a:p>
            <a:r>
              <a:rPr lang="sr-Cyrl-RS" dirty="0" smtClean="0"/>
              <a:t>Ч</a:t>
            </a:r>
            <a:r>
              <a:rPr lang="en-US" dirty="0" err="1" smtClean="0"/>
              <a:t>ак</a:t>
            </a:r>
            <a:r>
              <a:rPr lang="en-US" dirty="0" smtClean="0"/>
              <a:t> </a:t>
            </a:r>
            <a:r>
              <a:rPr lang="en-US" b="1" dirty="0" smtClean="0"/>
              <a:t>77,8</a:t>
            </a:r>
            <a:r>
              <a:rPr lang="en-US" b="1" dirty="0" smtClean="0"/>
              <a:t>%</a:t>
            </a:r>
            <a:r>
              <a:rPr lang="sr-Cyrl-RS" b="1" dirty="0" smtClean="0"/>
              <a:t> пријава</a:t>
            </a:r>
            <a:r>
              <a:rPr lang="en-US" b="1" dirty="0" smtClean="0"/>
              <a:t> </a:t>
            </a:r>
            <a:r>
              <a:rPr lang="en-US" b="1" dirty="0" err="1" smtClean="0"/>
              <a:t>буде</a:t>
            </a:r>
            <a:r>
              <a:rPr lang="en-US" b="1" dirty="0" smtClean="0"/>
              <a:t> </a:t>
            </a:r>
            <a:r>
              <a:rPr lang="en-US" b="1" dirty="0" err="1" smtClean="0"/>
              <a:t>одбачено</a:t>
            </a:r>
            <a:r>
              <a:rPr lang="en-US" b="1" dirty="0" smtClean="0"/>
              <a:t> </a:t>
            </a:r>
            <a:r>
              <a:rPr lang="en-US" b="1" dirty="0" err="1" smtClean="0"/>
              <a:t>док</a:t>
            </a:r>
            <a:r>
              <a:rPr lang="en-US" b="1" dirty="0" smtClean="0"/>
              <a:t> </a:t>
            </a:r>
            <a:r>
              <a:rPr lang="en-US" b="1" dirty="0" err="1" smtClean="0"/>
              <a:t>се</a:t>
            </a:r>
            <a:r>
              <a:rPr lang="en-US" b="1" dirty="0" smtClean="0"/>
              <a:t> у </a:t>
            </a:r>
            <a:r>
              <a:rPr lang="en-US" b="1" dirty="0" err="1" smtClean="0"/>
              <a:t>преосталих</a:t>
            </a:r>
            <a:r>
              <a:rPr lang="en-US" b="1" dirty="0" smtClean="0"/>
              <a:t> 22,2% </a:t>
            </a:r>
            <a:r>
              <a:rPr lang="en-US" b="1" dirty="0" err="1" smtClean="0"/>
              <a:t>покрећу</a:t>
            </a:r>
            <a:r>
              <a:rPr lang="en-US" b="1" dirty="0" smtClean="0"/>
              <a:t> </a:t>
            </a:r>
            <a:r>
              <a:rPr lang="en-US" b="1" dirty="0" err="1" smtClean="0"/>
              <a:t>оптужница</a:t>
            </a:r>
            <a:r>
              <a:rPr lang="en-US" b="1" dirty="0" smtClean="0"/>
              <a:t> </a:t>
            </a:r>
            <a:r>
              <a:rPr lang="en-US" b="1" dirty="0" err="1" smtClean="0"/>
              <a:t>или</a:t>
            </a:r>
            <a:r>
              <a:rPr lang="en-US" b="1" dirty="0" smtClean="0"/>
              <a:t> </a:t>
            </a:r>
            <a:r>
              <a:rPr lang="en-US" b="1" dirty="0" err="1" smtClean="0"/>
              <a:t>оптужни</a:t>
            </a:r>
            <a:r>
              <a:rPr lang="en-US" b="1" dirty="0" smtClean="0"/>
              <a:t> </a:t>
            </a:r>
            <a:r>
              <a:rPr lang="en-US" b="1" dirty="0" err="1" smtClean="0"/>
              <a:t>предлог</a:t>
            </a:r>
            <a:r>
              <a:rPr lang="en-US" dirty="0" smtClean="0"/>
              <a:t>. </a:t>
            </a:r>
            <a:endParaRPr lang="sr-Cyrl-RS" dirty="0" smtClean="0"/>
          </a:p>
          <a:p>
            <a:r>
              <a:rPr lang="en-US" b="1" dirty="0" err="1" smtClean="0"/>
              <a:t>тужилаштво</a:t>
            </a:r>
            <a:r>
              <a:rPr lang="en-US" b="1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овај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онај</a:t>
            </a:r>
            <a:r>
              <a:rPr lang="en-US" dirty="0" smtClean="0"/>
              <a:t> </a:t>
            </a:r>
            <a:r>
              <a:rPr lang="en-US" dirty="0" err="1" smtClean="0"/>
              <a:t>начин</a:t>
            </a:r>
            <a:r>
              <a:rPr lang="en-US" dirty="0" smtClean="0"/>
              <a:t> </a:t>
            </a:r>
            <a:r>
              <a:rPr lang="en-US" b="1" dirty="0" err="1" smtClean="0"/>
              <a:t>одлучило</a:t>
            </a:r>
            <a:r>
              <a:rPr lang="en-US" b="1" dirty="0" smtClean="0"/>
              <a:t> о </a:t>
            </a:r>
            <a:r>
              <a:rPr lang="en-US" b="1" dirty="0" err="1" smtClean="0"/>
              <a:t>нешто</a:t>
            </a:r>
            <a:r>
              <a:rPr lang="en-US" b="1" dirty="0" smtClean="0"/>
              <a:t> </a:t>
            </a:r>
            <a:r>
              <a:rPr lang="en-US" b="1" dirty="0" err="1" smtClean="0"/>
              <a:t>мање</a:t>
            </a:r>
            <a:r>
              <a:rPr lang="en-US" b="1" dirty="0" smtClean="0"/>
              <a:t> </a:t>
            </a:r>
            <a:r>
              <a:rPr lang="en-US" b="1" dirty="0" err="1" smtClean="0"/>
              <a:t>од</a:t>
            </a:r>
            <a:r>
              <a:rPr lang="en-US" b="1" dirty="0" smtClean="0"/>
              <a:t> </a:t>
            </a:r>
            <a:r>
              <a:rPr lang="en-US" b="1" dirty="0" err="1" smtClean="0"/>
              <a:t>половине</a:t>
            </a:r>
            <a:r>
              <a:rPr lang="en-US" b="1" dirty="0" smtClean="0"/>
              <a:t> </a:t>
            </a:r>
            <a:r>
              <a:rPr lang="en-US" b="1" dirty="0" err="1" smtClean="0"/>
              <a:t>тог</a:t>
            </a:r>
            <a:r>
              <a:rPr lang="en-US" b="1" dirty="0" smtClean="0"/>
              <a:t> </a:t>
            </a:r>
            <a:r>
              <a:rPr lang="en-US" b="1" dirty="0" err="1" smtClean="0"/>
              <a:t>броја</a:t>
            </a:r>
            <a:r>
              <a:rPr lang="en-US" b="1" dirty="0" smtClean="0"/>
              <a:t> – 6290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 пројекту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2800" dirty="0" smtClean="0"/>
              <a:t>Транспарентност-Србија у сарадњи са Друштвом судија Србије током 2012. године спроводила је п</a:t>
            </a:r>
            <a:r>
              <a:rPr lang="sr-Cyrl-CS" sz="2800" dirty="0" smtClean="0"/>
              <a:t>ројекат „Правосуђе у борби против корупције“ уз подршку Амбасаде Краљевине Норвешке у </a:t>
            </a:r>
            <a:r>
              <a:rPr lang="sr-Cyrl-CS" sz="2800" dirty="0" smtClean="0"/>
              <a:t>Србији. </a:t>
            </a:r>
          </a:p>
          <a:p>
            <a:r>
              <a:rPr lang="sr-Cyrl-CS" sz="2800" dirty="0" smtClean="0"/>
              <a:t>Циљ: да </a:t>
            </a:r>
            <a:r>
              <a:rPr lang="sr-Cyrl-CS" sz="2800" dirty="0" smtClean="0"/>
              <a:t>утврди резултате реформисаног правосуђа у борби против корупције као и примени антикоруптивних закона, да идентификује слабости система и пружи препоруке за њихово отклањање и превазилажење.</a:t>
            </a:r>
            <a:r>
              <a:rPr lang="sr-Cyrl-CS" i="1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Структура кривичних пријава за коруптивна дела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Подносиоци кривичних пријава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Највећи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полиције</a:t>
            </a:r>
            <a:r>
              <a:rPr lang="en-US" dirty="0" smtClean="0"/>
              <a:t> – </a:t>
            </a:r>
            <a:r>
              <a:rPr lang="en-US" dirty="0" err="1" smtClean="0"/>
              <a:t>чак</a:t>
            </a:r>
            <a:r>
              <a:rPr lang="en-US" dirty="0" smtClean="0"/>
              <a:t> 59%, </a:t>
            </a:r>
            <a:r>
              <a:rPr lang="en-US" dirty="0" smtClean="0"/>
              <a:t> </a:t>
            </a:r>
            <a:r>
              <a:rPr lang="en-US" dirty="0" err="1" smtClean="0"/>
              <a:t>оштећени</a:t>
            </a:r>
            <a:r>
              <a:rPr lang="en-US" dirty="0" smtClean="0"/>
              <a:t> </a:t>
            </a:r>
            <a:r>
              <a:rPr lang="en-US" dirty="0" smtClean="0"/>
              <a:t>у 27% </a:t>
            </a:r>
            <a:r>
              <a:rPr lang="en-US" dirty="0" err="1" smtClean="0"/>
              <a:t>случајева</a:t>
            </a:r>
            <a:r>
              <a:rPr lang="en-US" dirty="0" smtClean="0"/>
              <a:t>, </a:t>
            </a:r>
            <a:r>
              <a:rPr lang="en-US" dirty="0" err="1" smtClean="0"/>
              <a:t>други</a:t>
            </a:r>
            <a:r>
              <a:rPr lang="en-US" dirty="0" smtClean="0"/>
              <a:t> </a:t>
            </a:r>
            <a:r>
              <a:rPr lang="en-US" dirty="0" err="1" smtClean="0"/>
              <a:t>државни</a:t>
            </a:r>
            <a:r>
              <a:rPr lang="en-US" dirty="0" smtClean="0"/>
              <a:t> </a:t>
            </a:r>
            <a:r>
              <a:rPr lang="en-US" dirty="0" err="1" smtClean="0"/>
              <a:t>органи</a:t>
            </a:r>
            <a:r>
              <a:rPr lang="en-US" dirty="0" smtClean="0"/>
              <a:t> у 8%, а </a:t>
            </a:r>
            <a:r>
              <a:rPr lang="en-US" dirty="0" err="1" smtClean="0"/>
              <a:t>тек</a:t>
            </a:r>
            <a:r>
              <a:rPr lang="en-US" dirty="0" smtClean="0"/>
              <a:t> у 5% </a:t>
            </a:r>
            <a:r>
              <a:rPr lang="en-US" dirty="0" err="1" smtClean="0"/>
              <a:t>случајева</a:t>
            </a:r>
            <a:r>
              <a:rPr lang="en-US" dirty="0" smtClean="0"/>
              <a:t> </a:t>
            </a:r>
            <a:r>
              <a:rPr lang="en-US" dirty="0" err="1" smtClean="0"/>
              <a:t>реч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о </a:t>
            </a:r>
            <a:r>
              <a:rPr lang="en-US" dirty="0" err="1" smtClean="0"/>
              <a:t>иницијативи</a:t>
            </a:r>
            <a:r>
              <a:rPr lang="en-US" dirty="0" smtClean="0"/>
              <a:t> </a:t>
            </a:r>
            <a:r>
              <a:rPr lang="en-US" dirty="0" err="1" smtClean="0"/>
              <a:t>самих</a:t>
            </a:r>
            <a:r>
              <a:rPr lang="en-US" dirty="0" smtClean="0"/>
              <a:t> </a:t>
            </a:r>
            <a:r>
              <a:rPr lang="en-US" dirty="0" err="1" smtClean="0"/>
              <a:t>јавних</a:t>
            </a:r>
            <a:r>
              <a:rPr lang="en-US" dirty="0" smtClean="0"/>
              <a:t> </a:t>
            </a:r>
            <a:r>
              <a:rPr lang="en-US" dirty="0" err="1" smtClean="0"/>
              <a:t>тужилаштава</a:t>
            </a:r>
            <a:r>
              <a:rPr lang="en-US" dirty="0" smtClean="0"/>
              <a:t>.</a:t>
            </a:r>
            <a:endParaRPr lang="sr-Cyrl-RS" dirty="0" smtClean="0"/>
          </a:p>
          <a:p>
            <a:r>
              <a:rPr lang="sr-Cyrl-RS" dirty="0" smtClean="0"/>
              <a:t>Оптерећеност тужилаштва и потреба за проактивним приступом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Подносиоци кривичних пријава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Стварни број коруптивних случајева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2800" dirty="0" smtClean="0"/>
              <a:t>Г</a:t>
            </a:r>
            <a:r>
              <a:rPr lang="en-US" sz="2800" dirty="0" err="1" smtClean="0"/>
              <a:t>отово</a:t>
            </a:r>
            <a:r>
              <a:rPr lang="en-US" sz="2800" dirty="0" smtClean="0"/>
              <a:t> </a:t>
            </a:r>
            <a:r>
              <a:rPr lang="en-US" sz="2800" dirty="0" err="1" smtClean="0"/>
              <a:t>три</a:t>
            </a:r>
            <a:r>
              <a:rPr lang="en-US" sz="2800" dirty="0" smtClean="0"/>
              <a:t> </a:t>
            </a:r>
            <a:r>
              <a:rPr lang="en-US" sz="2800" dirty="0" err="1" smtClean="0"/>
              <a:t>петине</a:t>
            </a:r>
            <a:r>
              <a:rPr lang="en-US" sz="2800" dirty="0" smtClean="0"/>
              <a:t> </a:t>
            </a:r>
            <a:r>
              <a:rPr lang="en-US" sz="2800" dirty="0" err="1" smtClean="0"/>
              <a:t>оптужених</a:t>
            </a:r>
            <a:r>
              <a:rPr lang="en-US" sz="2800" dirty="0" smtClean="0"/>
              <a:t>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злоупотребу</a:t>
            </a:r>
            <a:r>
              <a:rPr lang="en-US" sz="2800" dirty="0" smtClean="0"/>
              <a:t> </a:t>
            </a:r>
            <a:r>
              <a:rPr lang="en-US" sz="2800" dirty="0" err="1" smtClean="0"/>
              <a:t>службеног</a:t>
            </a:r>
            <a:r>
              <a:rPr lang="en-US" sz="2800" dirty="0" smtClean="0"/>
              <a:t> </a:t>
            </a:r>
            <a:r>
              <a:rPr lang="en-US" sz="2800" dirty="0" err="1" smtClean="0"/>
              <a:t>положаја</a:t>
            </a:r>
            <a:r>
              <a:rPr lang="en-US" sz="2800" dirty="0" smtClean="0"/>
              <a:t> </a:t>
            </a:r>
            <a:r>
              <a:rPr lang="en-US" sz="2800" dirty="0" err="1" smtClean="0"/>
              <a:t>уопште</a:t>
            </a:r>
            <a:r>
              <a:rPr lang="en-US" sz="2800" dirty="0" smtClean="0"/>
              <a:t> </a:t>
            </a:r>
            <a:r>
              <a:rPr lang="en-US" sz="2800" dirty="0" err="1" smtClean="0"/>
              <a:t>не</a:t>
            </a:r>
            <a:r>
              <a:rPr lang="en-US" sz="2800" dirty="0" smtClean="0"/>
              <a:t> </a:t>
            </a:r>
            <a:r>
              <a:rPr lang="en-US" sz="2800" dirty="0" err="1" smtClean="0"/>
              <a:t>долазе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суд</a:t>
            </a:r>
            <a:r>
              <a:rPr lang="en-US" sz="2800" dirty="0" smtClean="0"/>
              <a:t> </a:t>
            </a:r>
            <a:r>
              <a:rPr lang="en-US" sz="2800" dirty="0" err="1" smtClean="0"/>
              <a:t>због</a:t>
            </a:r>
            <a:r>
              <a:rPr lang="en-US" sz="2800" dirty="0" smtClean="0"/>
              <a:t> </a:t>
            </a:r>
            <a:r>
              <a:rPr lang="en-US" sz="2800" dirty="0" err="1" smtClean="0"/>
              <a:t>корупције</a:t>
            </a:r>
            <a:r>
              <a:rPr lang="en-US" sz="2800" dirty="0" smtClean="0"/>
              <a:t>, </a:t>
            </a:r>
            <a:r>
              <a:rPr lang="en-US" sz="2800" dirty="0" err="1" smtClean="0"/>
              <a:t>већ</a:t>
            </a:r>
            <a:r>
              <a:rPr lang="en-US" sz="2800" dirty="0" smtClean="0"/>
              <a:t> </a:t>
            </a:r>
            <a:r>
              <a:rPr lang="en-US" sz="2800" dirty="0" err="1" smtClean="0"/>
              <a:t>због</a:t>
            </a:r>
            <a:r>
              <a:rPr lang="en-US" sz="2800" dirty="0" smtClean="0"/>
              <a:t> </a:t>
            </a:r>
            <a:r>
              <a:rPr lang="en-US" sz="2800" dirty="0" err="1" smtClean="0"/>
              <a:t>разних</a:t>
            </a:r>
            <a:r>
              <a:rPr lang="en-US" sz="2800" dirty="0" smtClean="0"/>
              <a:t> </a:t>
            </a:r>
            <a:r>
              <a:rPr lang="en-US" sz="2800" dirty="0" err="1" smtClean="0"/>
              <a:t>махинација</a:t>
            </a:r>
            <a:r>
              <a:rPr lang="en-US" sz="2800" dirty="0" smtClean="0"/>
              <a:t> у </a:t>
            </a:r>
            <a:r>
              <a:rPr lang="en-US" sz="2800" dirty="0" err="1" smtClean="0"/>
              <a:t>приватним</a:t>
            </a:r>
            <a:r>
              <a:rPr lang="en-US" sz="2800" dirty="0" smtClean="0"/>
              <a:t> </a:t>
            </a:r>
            <a:r>
              <a:rPr lang="en-US" sz="2800" dirty="0" err="1" smtClean="0"/>
              <a:t>фирмама</a:t>
            </a:r>
            <a:r>
              <a:rPr lang="en-US" sz="2800" dirty="0" smtClean="0"/>
              <a:t> </a:t>
            </a:r>
            <a:r>
              <a:rPr lang="en-US" sz="2800" dirty="0" err="1" smtClean="0"/>
              <a:t>чији</a:t>
            </a:r>
            <a:r>
              <a:rPr lang="en-US" sz="2800" dirty="0" smtClean="0"/>
              <a:t> </a:t>
            </a:r>
            <a:r>
              <a:rPr lang="en-US" sz="2800" dirty="0" err="1" smtClean="0"/>
              <a:t>су</a:t>
            </a:r>
            <a:r>
              <a:rPr lang="en-US" sz="2800" dirty="0" smtClean="0"/>
              <a:t> </a:t>
            </a:r>
            <a:r>
              <a:rPr lang="en-US" sz="2800" dirty="0" err="1" smtClean="0"/>
              <a:t>власници</a:t>
            </a:r>
            <a:r>
              <a:rPr lang="en-US" sz="2800" dirty="0" smtClean="0"/>
              <a:t> </a:t>
            </a:r>
            <a:r>
              <a:rPr lang="en-US" sz="2800" dirty="0" err="1" smtClean="0"/>
              <a:t>или</a:t>
            </a:r>
            <a:r>
              <a:rPr lang="en-US" sz="2800" dirty="0" smtClean="0"/>
              <a:t> </a:t>
            </a:r>
            <a:r>
              <a:rPr lang="en-US" sz="2800" dirty="0" err="1" smtClean="0"/>
              <a:t>запослени</a:t>
            </a:r>
            <a:r>
              <a:rPr lang="en-US" sz="2800" dirty="0" smtClean="0"/>
              <a:t>. </a:t>
            </a:r>
            <a:r>
              <a:rPr lang="en-US" sz="2800" dirty="0" err="1" smtClean="0"/>
              <a:t>Самим</a:t>
            </a:r>
            <a:r>
              <a:rPr lang="en-US" sz="2800" dirty="0" smtClean="0"/>
              <a:t> </a:t>
            </a:r>
            <a:r>
              <a:rPr lang="en-US" sz="2800" dirty="0" err="1" smtClean="0"/>
              <a:t>тим</a:t>
            </a:r>
            <a:r>
              <a:rPr lang="en-US" sz="2800" dirty="0" smtClean="0"/>
              <a:t>, </a:t>
            </a:r>
            <a:r>
              <a:rPr lang="en-US" sz="2800" dirty="0" err="1" smtClean="0"/>
              <a:t>стваран</a:t>
            </a:r>
            <a:r>
              <a:rPr lang="en-US" sz="2800" dirty="0" smtClean="0"/>
              <a:t> </a:t>
            </a:r>
            <a:r>
              <a:rPr lang="en-US" sz="2800" dirty="0" err="1" smtClean="0"/>
              <a:t>број</a:t>
            </a:r>
            <a:r>
              <a:rPr lang="en-US" sz="2800" dirty="0" smtClean="0"/>
              <a:t> </a:t>
            </a:r>
            <a:r>
              <a:rPr lang="en-US" sz="2800" dirty="0" err="1" smtClean="0"/>
              <a:t>оптужених</a:t>
            </a:r>
            <a:r>
              <a:rPr lang="en-US" sz="2800" dirty="0" smtClean="0"/>
              <a:t>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корупцију</a:t>
            </a:r>
            <a:r>
              <a:rPr lang="en-US" sz="2800" dirty="0" smtClean="0"/>
              <a:t> </a:t>
            </a:r>
            <a:r>
              <a:rPr lang="en-US" sz="2800" dirty="0" err="1" smtClean="0"/>
              <a:t>се</a:t>
            </a:r>
            <a:r>
              <a:rPr lang="en-US" sz="2800" dirty="0" smtClean="0"/>
              <a:t> </a:t>
            </a:r>
            <a:r>
              <a:rPr lang="en-US" sz="2800" dirty="0" err="1" smtClean="0"/>
              <a:t>значајно</a:t>
            </a:r>
            <a:r>
              <a:rPr lang="en-US" sz="2800" dirty="0" smtClean="0"/>
              <a:t> </a:t>
            </a:r>
            <a:r>
              <a:rPr lang="en-US" sz="2800" dirty="0" err="1" smtClean="0"/>
              <a:t>смањује</a:t>
            </a:r>
            <a:r>
              <a:rPr lang="en-US" sz="2800" dirty="0" smtClean="0"/>
              <a:t> и </a:t>
            </a:r>
            <a:r>
              <a:rPr lang="en-US" sz="2800" dirty="0" err="1" smtClean="0"/>
              <a:t>може</a:t>
            </a:r>
            <a:r>
              <a:rPr lang="en-US" sz="2800" dirty="0" smtClean="0"/>
              <a:t> </a:t>
            </a:r>
            <a:r>
              <a:rPr lang="en-US" sz="2800" dirty="0" err="1" smtClean="0"/>
              <a:t>се</a:t>
            </a:r>
            <a:r>
              <a:rPr lang="en-US" sz="2800" dirty="0" smtClean="0"/>
              <a:t> </a:t>
            </a:r>
            <a:r>
              <a:rPr lang="en-US" sz="2800" dirty="0" err="1" smtClean="0"/>
              <a:t>свести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око</a:t>
            </a:r>
            <a:r>
              <a:rPr lang="en-US" sz="2800" dirty="0" smtClean="0"/>
              <a:t> 1000 </a:t>
            </a:r>
            <a:r>
              <a:rPr lang="en-US" sz="2800" dirty="0" err="1" smtClean="0"/>
              <a:t>особа</a:t>
            </a:r>
            <a:r>
              <a:rPr lang="en-US" sz="2800" dirty="0" smtClean="0"/>
              <a:t> – 955 „</a:t>
            </a:r>
            <a:r>
              <a:rPr lang="en-US" sz="2800" dirty="0" err="1" smtClean="0"/>
              <a:t>службених</a:t>
            </a:r>
            <a:r>
              <a:rPr lang="en-US" sz="2800" dirty="0" smtClean="0"/>
              <a:t> </a:t>
            </a:r>
            <a:r>
              <a:rPr lang="en-US" sz="2800" dirty="0" err="1" smtClean="0"/>
              <a:t>лица</a:t>
            </a:r>
            <a:r>
              <a:rPr lang="en-US" sz="2800" dirty="0" smtClean="0"/>
              <a:t>“ и </a:t>
            </a:r>
            <a:r>
              <a:rPr lang="en-US" sz="2800" dirty="0" err="1" smtClean="0"/>
              <a:t>неке</a:t>
            </a:r>
            <a:r>
              <a:rPr lang="en-US" sz="2800" dirty="0" smtClean="0"/>
              <a:t> </a:t>
            </a:r>
            <a:r>
              <a:rPr lang="en-US" sz="2800" dirty="0" err="1" smtClean="0"/>
              <a:t>од</a:t>
            </a:r>
            <a:r>
              <a:rPr lang="en-US" sz="2800" dirty="0" smtClean="0"/>
              <a:t> </a:t>
            </a:r>
            <a:r>
              <a:rPr lang="en-US" sz="2800" dirty="0" err="1" smtClean="0"/>
              <a:t>оних</a:t>
            </a:r>
            <a:r>
              <a:rPr lang="en-US" sz="2800" dirty="0" smtClean="0"/>
              <a:t> </a:t>
            </a:r>
            <a:r>
              <a:rPr lang="en-US" sz="2800" dirty="0" err="1" smtClean="0"/>
              <a:t>који</a:t>
            </a:r>
            <a:r>
              <a:rPr lang="en-US" sz="2800" dirty="0" smtClean="0"/>
              <a:t> </a:t>
            </a:r>
            <a:r>
              <a:rPr lang="en-US" sz="2800" dirty="0" err="1" smtClean="0"/>
              <a:t>припадају</a:t>
            </a:r>
            <a:r>
              <a:rPr lang="en-US" sz="2800" dirty="0" smtClean="0"/>
              <a:t> </a:t>
            </a:r>
            <a:r>
              <a:rPr lang="en-US" sz="2800" dirty="0" err="1" smtClean="0"/>
              <a:t>другим</a:t>
            </a:r>
            <a:r>
              <a:rPr lang="en-US" sz="2800" dirty="0" smtClean="0"/>
              <a:t> </a:t>
            </a:r>
            <a:r>
              <a:rPr lang="en-US" sz="2800" dirty="0" err="1" smtClean="0"/>
              <a:t>категоријама</a:t>
            </a:r>
            <a:r>
              <a:rPr lang="en-US" sz="2800" dirty="0" smtClean="0"/>
              <a:t> (10 </a:t>
            </a:r>
            <a:r>
              <a:rPr lang="en-US" sz="2800" dirty="0" err="1" smtClean="0"/>
              <a:t>грађана</a:t>
            </a:r>
            <a:r>
              <a:rPr lang="en-US" sz="2800" dirty="0" smtClean="0"/>
              <a:t> </a:t>
            </a:r>
            <a:r>
              <a:rPr lang="en-US" sz="2800" dirty="0" err="1" smtClean="0"/>
              <a:t>оптужених</a:t>
            </a:r>
            <a:r>
              <a:rPr lang="en-US" sz="2800" dirty="0" smtClean="0"/>
              <a:t>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давање</a:t>
            </a:r>
            <a:r>
              <a:rPr lang="en-US" sz="2800" dirty="0" smtClean="0"/>
              <a:t> </a:t>
            </a:r>
            <a:r>
              <a:rPr lang="en-US" sz="2800" dirty="0" err="1" smtClean="0"/>
              <a:t>мита</a:t>
            </a:r>
            <a:r>
              <a:rPr lang="en-US" sz="2800" dirty="0" smtClean="0"/>
              <a:t>, 28 </a:t>
            </a:r>
            <a:r>
              <a:rPr lang="en-US" sz="2800" dirty="0" err="1" smtClean="0"/>
              <a:t>одговорних</a:t>
            </a:r>
            <a:r>
              <a:rPr lang="en-US" sz="2800" dirty="0" smtClean="0"/>
              <a:t> </a:t>
            </a:r>
            <a:r>
              <a:rPr lang="en-US" sz="2800" dirty="0" err="1" smtClean="0"/>
              <a:t>лица</a:t>
            </a:r>
            <a:r>
              <a:rPr lang="en-US" sz="2800" dirty="0" smtClean="0"/>
              <a:t> у </a:t>
            </a:r>
            <a:r>
              <a:rPr lang="en-US" sz="2800" dirty="0" err="1" smtClean="0"/>
              <a:t>предузећима</a:t>
            </a:r>
            <a:r>
              <a:rPr lang="en-US" sz="2800" dirty="0" smtClean="0"/>
              <a:t> </a:t>
            </a:r>
            <a:r>
              <a:rPr lang="en-US" sz="2800" dirty="0" err="1" smtClean="0"/>
              <a:t>који</a:t>
            </a:r>
            <a:r>
              <a:rPr lang="en-US" sz="2800" dirty="0" smtClean="0"/>
              <a:t> </a:t>
            </a:r>
            <a:r>
              <a:rPr lang="en-US" sz="2800" dirty="0" err="1" smtClean="0"/>
              <a:t>су</a:t>
            </a:r>
            <a:r>
              <a:rPr lang="en-US" sz="2800" dirty="0" smtClean="0"/>
              <a:t> </a:t>
            </a:r>
            <a:r>
              <a:rPr lang="en-US" sz="2800" dirty="0" err="1" smtClean="0"/>
              <a:t>оптужени</a:t>
            </a:r>
            <a:r>
              <a:rPr lang="en-US" sz="2800" dirty="0" smtClean="0"/>
              <a:t>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примање</a:t>
            </a:r>
            <a:r>
              <a:rPr lang="en-US" sz="2800" dirty="0" smtClean="0"/>
              <a:t> </a:t>
            </a:r>
            <a:r>
              <a:rPr lang="en-US" sz="2800" dirty="0" err="1" smtClean="0"/>
              <a:t>мита</a:t>
            </a:r>
            <a:r>
              <a:rPr lang="en-US" sz="2800" dirty="0" smtClean="0"/>
              <a:t> </a:t>
            </a:r>
            <a:r>
              <a:rPr lang="en-US" sz="2800" dirty="0" err="1" smtClean="0"/>
              <a:t>итд</a:t>
            </a:r>
            <a:r>
              <a:rPr lang="en-US" sz="2800" dirty="0" smtClean="0"/>
              <a:t>.).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Структура оптужених за злоупотребу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Првостепене судске одлуке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Мере безбедности и жалбе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Мера</a:t>
            </a:r>
            <a:r>
              <a:rPr lang="en-US" sz="2400" dirty="0" smtClean="0"/>
              <a:t> </a:t>
            </a:r>
            <a:r>
              <a:rPr lang="en-US" sz="2400" dirty="0" err="1" smtClean="0"/>
              <a:t>безбедности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забране</a:t>
            </a:r>
            <a:r>
              <a:rPr lang="en-US" sz="2400" dirty="0" smtClean="0"/>
              <a:t> </a:t>
            </a:r>
            <a:r>
              <a:rPr lang="en-US" sz="2400" dirty="0" err="1" smtClean="0"/>
              <a:t>обављања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позива</a:t>
            </a:r>
            <a:r>
              <a:rPr lang="en-US" sz="2400" dirty="0" smtClean="0"/>
              <a:t>, </a:t>
            </a:r>
            <a:r>
              <a:rPr lang="en-US" sz="2400" dirty="0" err="1" smtClean="0"/>
              <a:t>делатноти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дужности</a:t>
            </a:r>
            <a:r>
              <a:rPr lang="en-US" sz="2400" dirty="0" smtClean="0"/>
              <a:t>, </a:t>
            </a:r>
            <a:r>
              <a:rPr lang="en-US" sz="2400" dirty="0" err="1" smtClean="0"/>
              <a:t>првостепено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изречена</a:t>
            </a:r>
            <a:r>
              <a:rPr lang="en-US" sz="2400" dirty="0" smtClean="0"/>
              <a:t> у </a:t>
            </a:r>
            <a:r>
              <a:rPr lang="en-US" sz="2400" dirty="0" err="1" smtClean="0"/>
              <a:t>само</a:t>
            </a:r>
            <a:r>
              <a:rPr lang="en-US" sz="2400" dirty="0" smtClean="0"/>
              <a:t> 24 </a:t>
            </a:r>
            <a:r>
              <a:rPr lang="en-US" sz="2400" dirty="0" err="1" smtClean="0"/>
              <a:t>случајева</a:t>
            </a:r>
            <a:r>
              <a:rPr lang="en-US" sz="2400" dirty="0" smtClean="0"/>
              <a:t>, </a:t>
            </a:r>
            <a:r>
              <a:rPr lang="en-US" sz="2400" dirty="0" err="1" smtClean="0"/>
              <a:t>од</a:t>
            </a:r>
            <a:r>
              <a:rPr lang="en-US" sz="2400" dirty="0" smtClean="0"/>
              <a:t> </a:t>
            </a:r>
            <a:r>
              <a:rPr lang="en-US" sz="2400" dirty="0" err="1" smtClean="0"/>
              <a:t>чега</a:t>
            </a:r>
            <a:r>
              <a:rPr lang="en-US" sz="2400" dirty="0" smtClean="0"/>
              <a:t> 17 </a:t>
            </a:r>
            <a:r>
              <a:rPr lang="en-US" sz="2400" dirty="0" err="1" smtClean="0"/>
              <a:t>отпада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злоупотребу</a:t>
            </a:r>
            <a:r>
              <a:rPr lang="en-US" sz="2400" dirty="0" smtClean="0"/>
              <a:t> а 7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примање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мита</a:t>
            </a:r>
            <a:r>
              <a:rPr lang="en-US" sz="2400" dirty="0" smtClean="0"/>
              <a:t>. </a:t>
            </a:r>
            <a:r>
              <a:rPr lang="en-US" sz="2400" dirty="0" err="1" smtClean="0"/>
              <a:t>Разни</a:t>
            </a:r>
            <a:r>
              <a:rPr lang="en-US" sz="2400" dirty="0" smtClean="0"/>
              <a:t> </a:t>
            </a:r>
            <a:r>
              <a:rPr lang="en-US" sz="2400" dirty="0" err="1" smtClean="0"/>
              <a:t>видови</a:t>
            </a:r>
            <a:r>
              <a:rPr lang="en-US" sz="2400" dirty="0" smtClean="0"/>
              <a:t> </a:t>
            </a:r>
            <a:r>
              <a:rPr lang="en-US" sz="2400" dirty="0" err="1" smtClean="0"/>
              <a:t>одузимања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имовинске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користи</a:t>
            </a:r>
            <a:r>
              <a:rPr lang="en-US" sz="2400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</a:t>
            </a:r>
            <a:r>
              <a:rPr lang="en-US" sz="2400" dirty="0" err="1" smtClean="0"/>
              <a:t>такође</a:t>
            </a:r>
            <a:r>
              <a:rPr lang="en-US" sz="2400" dirty="0" smtClean="0"/>
              <a:t> </a:t>
            </a:r>
            <a:r>
              <a:rPr lang="en-US" sz="2400" dirty="0" err="1" smtClean="0"/>
              <a:t>били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прилично</a:t>
            </a:r>
            <a:r>
              <a:rPr lang="en-US" sz="2400" dirty="0" smtClean="0"/>
              <a:t> </a:t>
            </a:r>
            <a:r>
              <a:rPr lang="en-US" sz="2400" dirty="0" err="1" smtClean="0"/>
              <a:t>ретко</a:t>
            </a:r>
            <a:r>
              <a:rPr lang="en-US" sz="2400" dirty="0" smtClean="0"/>
              <a:t> </a:t>
            </a:r>
            <a:r>
              <a:rPr lang="en-US" sz="2400" dirty="0" err="1" smtClean="0"/>
              <a:t>заступљени</a:t>
            </a:r>
            <a:r>
              <a:rPr lang="en-US" sz="2400" dirty="0" smtClean="0"/>
              <a:t> – у 49 </a:t>
            </a:r>
            <a:r>
              <a:rPr lang="en-US" sz="2400" dirty="0" err="1" smtClean="0"/>
              <a:t>случајева</a:t>
            </a:r>
            <a:r>
              <a:rPr lang="en-US" sz="2400" dirty="0" smtClean="0"/>
              <a:t> </a:t>
            </a:r>
            <a:r>
              <a:rPr lang="en-US" sz="2400" dirty="0" err="1" smtClean="0"/>
              <a:t>злоупотребе</a:t>
            </a:r>
            <a:r>
              <a:rPr lang="en-US" sz="2400" dirty="0" smtClean="0"/>
              <a:t> и 3 </a:t>
            </a:r>
            <a:r>
              <a:rPr lang="en-US" sz="2400" dirty="0" err="1" smtClean="0"/>
              <a:t>случаја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давања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мита</a:t>
            </a:r>
            <a:r>
              <a:rPr lang="sr-Cyrl-RS" sz="2400" dirty="0" smtClean="0"/>
              <a:t> - </a:t>
            </a:r>
            <a:r>
              <a:rPr lang="en-US" sz="2400" dirty="0" smtClean="0"/>
              <a:t>у </a:t>
            </a:r>
            <a:r>
              <a:rPr lang="en-US" sz="2400" dirty="0" err="1" smtClean="0"/>
              <a:t>стварности</a:t>
            </a:r>
            <a:r>
              <a:rPr lang="en-US" sz="2400" dirty="0" smtClean="0"/>
              <a:t> </a:t>
            </a:r>
            <a:r>
              <a:rPr lang="sr-Cyrl-RS" sz="2400" dirty="0" smtClean="0"/>
              <a:t>број </a:t>
            </a:r>
            <a:r>
              <a:rPr lang="en-US" sz="2400" dirty="0" err="1" smtClean="0"/>
              <a:t>вероватно</a:t>
            </a:r>
            <a:r>
              <a:rPr lang="en-US" sz="2400" dirty="0" smtClean="0"/>
              <a:t> </a:t>
            </a:r>
            <a:r>
              <a:rPr lang="en-US" sz="2400" dirty="0" err="1" smtClean="0"/>
              <a:t>већи</a:t>
            </a:r>
            <a:r>
              <a:rPr lang="en-US" sz="2400" dirty="0" smtClean="0"/>
              <a:t>, </a:t>
            </a:r>
            <a:r>
              <a:rPr lang="en-US" sz="2400" dirty="0" err="1" smtClean="0"/>
              <a:t>примања</a:t>
            </a:r>
            <a:r>
              <a:rPr lang="en-US" sz="2400" dirty="0" smtClean="0"/>
              <a:t> </a:t>
            </a:r>
            <a:r>
              <a:rPr lang="en-US" sz="2400" dirty="0" smtClean="0"/>
              <a:t>и </a:t>
            </a:r>
            <a:r>
              <a:rPr lang="en-US" sz="2400" dirty="0" err="1" smtClean="0"/>
              <a:t>давања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мита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другостепени</a:t>
            </a:r>
            <a:r>
              <a:rPr lang="en-US" sz="2400" dirty="0" smtClean="0"/>
              <a:t> </a:t>
            </a:r>
            <a:r>
              <a:rPr lang="en-US" sz="2400" dirty="0" err="1" smtClean="0"/>
              <a:t>судски</a:t>
            </a:r>
            <a:r>
              <a:rPr lang="en-US" sz="2400" dirty="0" smtClean="0"/>
              <a:t> </a:t>
            </a:r>
            <a:r>
              <a:rPr lang="en-US" sz="2400" dirty="0" err="1" smtClean="0"/>
              <a:t>органи</a:t>
            </a:r>
            <a:r>
              <a:rPr lang="en-US" sz="2400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</a:t>
            </a:r>
            <a:r>
              <a:rPr lang="en-US" sz="2400" dirty="0" err="1" smtClean="0"/>
              <a:t>већину</a:t>
            </a:r>
            <a:r>
              <a:rPr lang="en-US" sz="2400" dirty="0" smtClean="0"/>
              <a:t> </a:t>
            </a:r>
            <a:r>
              <a:rPr lang="en-US" sz="2400" dirty="0" err="1" smtClean="0"/>
              <a:t>тих</a:t>
            </a:r>
            <a:r>
              <a:rPr lang="en-US" sz="2400" dirty="0" smtClean="0"/>
              <a:t> </a:t>
            </a:r>
            <a:r>
              <a:rPr lang="en-US" sz="2400" dirty="0" err="1" smtClean="0"/>
              <a:t>жалби</a:t>
            </a:r>
            <a:r>
              <a:rPr lang="en-US" sz="2400" dirty="0" smtClean="0"/>
              <a:t> </a:t>
            </a:r>
            <a:r>
              <a:rPr lang="en-US" sz="2400" dirty="0" err="1" smtClean="0"/>
              <a:t>одбијали</a:t>
            </a:r>
            <a:r>
              <a:rPr lang="en-US" sz="2400" dirty="0" smtClean="0"/>
              <a:t> (</a:t>
            </a:r>
            <a:r>
              <a:rPr lang="en-US" sz="2400" dirty="0" err="1" smtClean="0"/>
              <a:t>око</a:t>
            </a:r>
            <a:r>
              <a:rPr lang="en-US" sz="2400" dirty="0" smtClean="0"/>
              <a:t> </a:t>
            </a:r>
            <a:r>
              <a:rPr lang="en-US" sz="2400" dirty="0" err="1" smtClean="0"/>
              <a:t>пет</a:t>
            </a:r>
            <a:r>
              <a:rPr lang="en-US" sz="2400" dirty="0" smtClean="0"/>
              <a:t> </a:t>
            </a:r>
            <a:r>
              <a:rPr lang="en-US" sz="2400" dirty="0" err="1" smtClean="0"/>
              <a:t>шестина</a:t>
            </a:r>
            <a:r>
              <a:rPr lang="en-US" sz="2400" dirty="0" smtClean="0"/>
              <a:t> </a:t>
            </a:r>
            <a:r>
              <a:rPr lang="en-US" sz="2400" dirty="0" err="1" smtClean="0"/>
              <a:t>свих</a:t>
            </a:r>
            <a:r>
              <a:rPr lang="en-US" sz="2400" dirty="0" smtClean="0"/>
              <a:t> </a:t>
            </a:r>
            <a:r>
              <a:rPr lang="en-US" sz="2400" dirty="0" err="1" smtClean="0"/>
              <a:t>случајева</a:t>
            </a:r>
            <a:r>
              <a:rPr lang="en-US" sz="2400" dirty="0" smtClean="0"/>
              <a:t>, </a:t>
            </a:r>
            <a:r>
              <a:rPr lang="en-US" sz="2400" dirty="0" err="1" smtClean="0"/>
              <a:t>при</a:t>
            </a:r>
            <a:r>
              <a:rPr lang="en-US" sz="2400" dirty="0" smtClean="0"/>
              <a:t> </a:t>
            </a:r>
            <a:r>
              <a:rPr lang="en-US" sz="2400" dirty="0" err="1" smtClean="0"/>
              <a:t>чему</a:t>
            </a:r>
            <a:r>
              <a:rPr lang="en-US" sz="2400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</a:t>
            </a:r>
            <a:r>
              <a:rPr lang="en-US" sz="2400" dirty="0" err="1" smtClean="0"/>
              <a:t>жалбе</a:t>
            </a:r>
            <a:r>
              <a:rPr lang="en-US" sz="2400" dirty="0" smtClean="0"/>
              <a:t> </a:t>
            </a:r>
            <a:r>
              <a:rPr lang="en-US" sz="2400" dirty="0" err="1" smtClean="0"/>
              <a:t>чешће</a:t>
            </a:r>
            <a:r>
              <a:rPr lang="en-US" sz="2400" dirty="0" smtClean="0"/>
              <a:t> </a:t>
            </a:r>
            <a:r>
              <a:rPr lang="en-US" sz="2400" dirty="0" err="1" smtClean="0"/>
              <a:t>одбијане</a:t>
            </a:r>
            <a:r>
              <a:rPr lang="en-US" sz="2400" dirty="0" smtClean="0"/>
              <a:t> </a:t>
            </a:r>
            <a:r>
              <a:rPr lang="en-US" sz="2400" dirty="0" err="1" smtClean="0"/>
              <a:t>када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реч</a:t>
            </a:r>
            <a:r>
              <a:rPr lang="en-US" sz="2400" dirty="0" smtClean="0"/>
              <a:t> о </a:t>
            </a:r>
            <a:r>
              <a:rPr lang="en-US" sz="2400" dirty="0" err="1" smtClean="0"/>
              <a:t>примању</a:t>
            </a:r>
            <a:r>
              <a:rPr lang="en-US" sz="2400" dirty="0" smtClean="0"/>
              <a:t> и </a:t>
            </a:r>
            <a:r>
              <a:rPr lang="en-US" sz="2400" dirty="0" err="1" smtClean="0"/>
              <a:t>давању</a:t>
            </a:r>
            <a:r>
              <a:rPr lang="en-US" sz="2400" dirty="0" smtClean="0"/>
              <a:t> </a:t>
            </a:r>
            <a:r>
              <a:rPr lang="en-US" sz="2400" dirty="0" err="1" smtClean="0"/>
              <a:t>мита</a:t>
            </a:r>
            <a:r>
              <a:rPr lang="en-US" sz="2400" dirty="0" smtClean="0"/>
              <a:t> </a:t>
            </a:r>
            <a:r>
              <a:rPr lang="en-US" sz="2400" dirty="0" err="1" smtClean="0"/>
              <a:t>него</a:t>
            </a:r>
            <a:r>
              <a:rPr lang="en-US" sz="2400" dirty="0" smtClean="0"/>
              <a:t> </a:t>
            </a:r>
            <a:r>
              <a:rPr lang="en-US" sz="2400" dirty="0" err="1" smtClean="0"/>
              <a:t>код</a:t>
            </a:r>
            <a:r>
              <a:rPr lang="en-US" sz="2400" dirty="0" smtClean="0"/>
              <a:t> </a:t>
            </a:r>
            <a:r>
              <a:rPr lang="en-US" sz="2400" dirty="0" err="1" smtClean="0"/>
              <a:t>злоупотребе</a:t>
            </a:r>
            <a:r>
              <a:rPr lang="en-US" sz="2400" dirty="0" smtClean="0"/>
              <a:t> </a:t>
            </a:r>
            <a:r>
              <a:rPr lang="en-US" sz="2400" dirty="0" err="1" smtClean="0"/>
              <a:t>службеног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положаја</a:t>
            </a:r>
            <a:r>
              <a:rPr lang="en-US" sz="2400" dirty="0" smtClean="0"/>
              <a:t>).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Структура оптужби по делима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2800" dirty="0" smtClean="0"/>
              <a:t>з</a:t>
            </a:r>
            <a:r>
              <a:rPr lang="en-US" sz="2800" dirty="0" smtClean="0"/>
              <a:t>а </a:t>
            </a:r>
            <a:r>
              <a:rPr lang="en-US" sz="2800" dirty="0" err="1" smtClean="0"/>
              <a:t>злоупотребу</a:t>
            </a:r>
            <a:r>
              <a:rPr lang="en-US" sz="2800" dirty="0" smtClean="0"/>
              <a:t> </a:t>
            </a:r>
            <a:r>
              <a:rPr lang="en-US" sz="2800" dirty="0" err="1" smtClean="0"/>
              <a:t>службеног</a:t>
            </a:r>
            <a:r>
              <a:rPr lang="en-US" sz="2800" dirty="0" smtClean="0"/>
              <a:t> </a:t>
            </a:r>
            <a:r>
              <a:rPr lang="en-US" sz="2800" dirty="0" err="1" smtClean="0"/>
              <a:t>положаја</a:t>
            </a:r>
            <a:r>
              <a:rPr lang="en-US" sz="2800" dirty="0" smtClean="0"/>
              <a:t>, </a:t>
            </a:r>
            <a:r>
              <a:rPr lang="en-US" sz="2800" dirty="0" err="1" smtClean="0"/>
              <a:t>укупно</a:t>
            </a:r>
            <a:r>
              <a:rPr lang="en-US" sz="2800" dirty="0" smtClean="0"/>
              <a:t> </a:t>
            </a:r>
            <a:r>
              <a:rPr lang="en-US" sz="2800" dirty="0" smtClean="0"/>
              <a:t>571</a:t>
            </a:r>
            <a:r>
              <a:rPr lang="sr-Cyrl-RS" sz="2800" dirty="0" smtClean="0"/>
              <a:t>, </a:t>
            </a:r>
            <a:r>
              <a:rPr lang="en-US" sz="2800" dirty="0" err="1" smtClean="0"/>
              <a:t>због</a:t>
            </a:r>
            <a:r>
              <a:rPr lang="en-US" sz="2800" dirty="0" smtClean="0"/>
              <a:t> </a:t>
            </a:r>
            <a:r>
              <a:rPr lang="en-US" sz="2800" dirty="0" err="1" smtClean="0"/>
              <a:t>примања</a:t>
            </a:r>
            <a:r>
              <a:rPr lang="en-US" sz="2800" dirty="0" smtClean="0"/>
              <a:t> </a:t>
            </a:r>
            <a:r>
              <a:rPr lang="en-US" sz="2800" dirty="0" err="1" smtClean="0"/>
              <a:t>мита</a:t>
            </a:r>
            <a:r>
              <a:rPr lang="en-US" sz="2800" dirty="0" smtClean="0"/>
              <a:t> (62) и </a:t>
            </a:r>
            <a:r>
              <a:rPr lang="en-US" sz="2800" dirty="0" err="1" smtClean="0"/>
              <a:t>давања</a:t>
            </a:r>
            <a:r>
              <a:rPr lang="en-US" sz="2800" dirty="0" smtClean="0"/>
              <a:t> </a:t>
            </a:r>
            <a:r>
              <a:rPr lang="en-US" sz="2800" dirty="0" err="1" smtClean="0"/>
              <a:t>мита</a:t>
            </a:r>
            <a:r>
              <a:rPr lang="en-US" sz="2800" dirty="0" smtClean="0"/>
              <a:t> (35). У </a:t>
            </a:r>
            <a:r>
              <a:rPr lang="en-US" sz="2800" dirty="0" err="1" smtClean="0"/>
              <a:t>само</a:t>
            </a:r>
            <a:r>
              <a:rPr lang="en-US" sz="2800" dirty="0" smtClean="0"/>
              <a:t> </a:t>
            </a:r>
            <a:r>
              <a:rPr lang="en-US" sz="2800" dirty="0" err="1" smtClean="0"/>
              <a:t>четири</a:t>
            </a:r>
            <a:r>
              <a:rPr lang="en-US" sz="2800" dirty="0" smtClean="0"/>
              <a:t> </a:t>
            </a:r>
            <a:r>
              <a:rPr lang="en-US" sz="2800" dirty="0" err="1" smtClean="0"/>
              <a:t>случаја</a:t>
            </a:r>
            <a:r>
              <a:rPr lang="en-US" sz="2800" dirty="0" smtClean="0"/>
              <a:t> </a:t>
            </a:r>
            <a:r>
              <a:rPr lang="en-US" sz="2800" dirty="0" err="1" smtClean="0"/>
              <a:t>поступак</a:t>
            </a:r>
            <a:r>
              <a:rPr lang="en-US" sz="2800" dirty="0" smtClean="0"/>
              <a:t> </a:t>
            </a:r>
            <a:r>
              <a:rPr lang="en-US" sz="2800" dirty="0" err="1" smtClean="0"/>
              <a:t>је</a:t>
            </a:r>
            <a:r>
              <a:rPr lang="en-US" sz="2800" dirty="0" smtClean="0"/>
              <a:t> </a:t>
            </a:r>
            <a:r>
              <a:rPr lang="en-US" sz="2800" dirty="0" err="1" smtClean="0"/>
              <a:t>покренут</a:t>
            </a:r>
            <a:r>
              <a:rPr lang="en-US" sz="2800" dirty="0" smtClean="0"/>
              <a:t> </a:t>
            </a:r>
            <a:r>
              <a:rPr lang="en-US" sz="2800" dirty="0" err="1" smtClean="0"/>
              <a:t>због</a:t>
            </a:r>
            <a:r>
              <a:rPr lang="en-US" sz="2800" dirty="0" smtClean="0"/>
              <a:t> </a:t>
            </a:r>
            <a:r>
              <a:rPr lang="en-US" sz="2800" dirty="0" err="1" smtClean="0"/>
              <a:t>трговине</a:t>
            </a:r>
            <a:r>
              <a:rPr lang="en-US" sz="2800" dirty="0" smtClean="0"/>
              <a:t> </a:t>
            </a:r>
            <a:r>
              <a:rPr lang="en-US" sz="2800" dirty="0" err="1" smtClean="0"/>
              <a:t>утицајем</a:t>
            </a:r>
            <a:r>
              <a:rPr lang="en-US" sz="2800" dirty="0" smtClean="0"/>
              <a:t>, у </a:t>
            </a:r>
            <a:r>
              <a:rPr lang="en-US" sz="2800" dirty="0" err="1" smtClean="0"/>
              <a:t>само</a:t>
            </a:r>
            <a:r>
              <a:rPr lang="en-US" sz="2800" dirty="0" smtClean="0"/>
              <a:t> </a:t>
            </a:r>
            <a:r>
              <a:rPr lang="en-US" sz="2800" dirty="0" err="1" smtClean="0"/>
              <a:t>једном</a:t>
            </a:r>
            <a:r>
              <a:rPr lang="en-US" sz="2800" dirty="0" smtClean="0"/>
              <a:t> </a:t>
            </a:r>
            <a:r>
              <a:rPr lang="en-US" sz="2800" dirty="0" err="1" smtClean="0"/>
              <a:t>због</a:t>
            </a:r>
            <a:r>
              <a:rPr lang="en-US" sz="2800" dirty="0" smtClean="0"/>
              <a:t> </a:t>
            </a:r>
            <a:r>
              <a:rPr lang="en-US" sz="2800" dirty="0" err="1" smtClean="0"/>
              <a:t>кршења</a:t>
            </a:r>
            <a:r>
              <a:rPr lang="en-US" sz="2800" dirty="0" smtClean="0"/>
              <a:t> </a:t>
            </a:r>
            <a:r>
              <a:rPr lang="en-US" sz="2800" dirty="0" err="1" smtClean="0"/>
              <a:t>закона</a:t>
            </a:r>
            <a:r>
              <a:rPr lang="en-US" sz="2800" dirty="0" smtClean="0"/>
              <a:t> </a:t>
            </a:r>
            <a:r>
              <a:rPr lang="en-US" sz="2800" dirty="0" err="1" smtClean="0"/>
              <a:t>од</a:t>
            </a:r>
            <a:r>
              <a:rPr lang="en-US" sz="2800" dirty="0" smtClean="0"/>
              <a:t> </a:t>
            </a:r>
            <a:r>
              <a:rPr lang="en-US" sz="2800" dirty="0" err="1" smtClean="0"/>
              <a:t>стране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судије</a:t>
            </a:r>
            <a:r>
              <a:rPr lang="en-US" sz="2800" dirty="0" smtClean="0"/>
              <a:t> а </a:t>
            </a:r>
            <a:r>
              <a:rPr lang="en-US" sz="2800" dirty="0" err="1" smtClean="0"/>
              <a:t>није</a:t>
            </a:r>
            <a:r>
              <a:rPr lang="en-US" sz="2800" dirty="0" smtClean="0"/>
              <a:t> </a:t>
            </a:r>
            <a:r>
              <a:rPr lang="en-US" sz="2800" dirty="0" err="1" smtClean="0"/>
              <a:t>забележен</a:t>
            </a:r>
            <a:r>
              <a:rPr lang="en-US" sz="2800" dirty="0" smtClean="0"/>
              <a:t> </a:t>
            </a:r>
            <a:r>
              <a:rPr lang="en-US" sz="2800" dirty="0" err="1" smtClean="0"/>
              <a:t>ни</a:t>
            </a:r>
            <a:r>
              <a:rPr lang="en-US" sz="2800" dirty="0" smtClean="0"/>
              <a:t> </a:t>
            </a:r>
            <a:r>
              <a:rPr lang="en-US" sz="2800" dirty="0" err="1" smtClean="0"/>
              <a:t>један</a:t>
            </a:r>
            <a:r>
              <a:rPr lang="en-US" sz="2800" dirty="0" smtClean="0"/>
              <a:t> </a:t>
            </a:r>
            <a:r>
              <a:rPr lang="en-US" sz="2800" dirty="0" err="1" smtClean="0"/>
              <a:t>случај</a:t>
            </a:r>
            <a:r>
              <a:rPr lang="en-US" sz="2800" dirty="0" smtClean="0"/>
              <a:t> </a:t>
            </a:r>
            <a:r>
              <a:rPr lang="en-US" sz="2800" dirty="0" err="1" smtClean="0"/>
              <a:t>оптужбе</a:t>
            </a:r>
            <a:r>
              <a:rPr lang="en-US" sz="2800" dirty="0" smtClean="0"/>
              <a:t>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чак</a:t>
            </a:r>
            <a:r>
              <a:rPr lang="en-US" sz="2800" dirty="0" smtClean="0"/>
              <a:t> </a:t>
            </a:r>
            <a:r>
              <a:rPr lang="en-US" sz="2800" dirty="0" err="1" smtClean="0"/>
              <a:t>четири</a:t>
            </a:r>
            <a:r>
              <a:rPr lang="en-US" sz="2800" dirty="0" smtClean="0"/>
              <a:t> </a:t>
            </a:r>
            <a:r>
              <a:rPr lang="en-US" sz="2800" dirty="0" err="1" smtClean="0"/>
              <a:t>кривична</a:t>
            </a:r>
            <a:r>
              <a:rPr lang="en-US" sz="2800" dirty="0" smtClean="0"/>
              <a:t> </a:t>
            </a:r>
            <a:r>
              <a:rPr lang="en-US" sz="2800" dirty="0" err="1" smtClean="0"/>
              <a:t>дела</a:t>
            </a:r>
            <a:r>
              <a:rPr lang="en-US" sz="2800" dirty="0" smtClean="0"/>
              <a:t> – </a:t>
            </a:r>
            <a:r>
              <a:rPr lang="en-US" sz="2800" dirty="0" err="1" smtClean="0"/>
              <a:t>примање</a:t>
            </a:r>
            <a:r>
              <a:rPr lang="en-US" sz="2800" dirty="0" smtClean="0"/>
              <a:t> и </a:t>
            </a:r>
            <a:r>
              <a:rPr lang="en-US" sz="2800" dirty="0" err="1" smtClean="0"/>
              <a:t>давање</a:t>
            </a:r>
            <a:r>
              <a:rPr lang="en-US" sz="2800" dirty="0" smtClean="0"/>
              <a:t> </a:t>
            </a:r>
            <a:r>
              <a:rPr lang="en-US" sz="2800" dirty="0" err="1" smtClean="0"/>
              <a:t>мита</a:t>
            </a:r>
            <a:r>
              <a:rPr lang="en-US" sz="2800" dirty="0" smtClean="0"/>
              <a:t> у </a:t>
            </a:r>
            <a:r>
              <a:rPr lang="en-US" sz="2800" dirty="0" err="1" smtClean="0"/>
              <a:t>вези</a:t>
            </a:r>
            <a:r>
              <a:rPr lang="en-US" sz="2800" dirty="0" smtClean="0"/>
              <a:t> </a:t>
            </a:r>
            <a:r>
              <a:rPr lang="en-US" sz="2800" dirty="0" err="1" smtClean="0"/>
              <a:t>са</a:t>
            </a:r>
            <a:r>
              <a:rPr lang="en-US" sz="2800" dirty="0" smtClean="0"/>
              <a:t> </a:t>
            </a:r>
            <a:r>
              <a:rPr lang="en-US" sz="2800" dirty="0" err="1" smtClean="0"/>
              <a:t>гласањем</a:t>
            </a:r>
            <a:r>
              <a:rPr lang="en-US" sz="2800" dirty="0" smtClean="0"/>
              <a:t>, </a:t>
            </a:r>
            <a:r>
              <a:rPr lang="en-US" sz="2800" dirty="0" err="1" smtClean="0"/>
              <a:t>ненаменско</a:t>
            </a:r>
            <a:r>
              <a:rPr lang="en-US" sz="2800" dirty="0" smtClean="0"/>
              <a:t> </a:t>
            </a:r>
            <a:r>
              <a:rPr lang="en-US" sz="2800" dirty="0" err="1" smtClean="0"/>
              <a:t>трошење</a:t>
            </a:r>
            <a:r>
              <a:rPr lang="en-US" sz="2800" dirty="0" smtClean="0"/>
              <a:t> </a:t>
            </a:r>
            <a:r>
              <a:rPr lang="en-US" sz="2800" dirty="0" err="1" smtClean="0"/>
              <a:t>буџета</a:t>
            </a:r>
            <a:r>
              <a:rPr lang="en-US" sz="2800" dirty="0" smtClean="0"/>
              <a:t>, </a:t>
            </a:r>
            <a:r>
              <a:rPr lang="en-US" sz="2800" dirty="0" err="1" smtClean="0"/>
              <a:t>непријављивање</a:t>
            </a:r>
            <a:r>
              <a:rPr lang="en-US" sz="2800" dirty="0" smtClean="0"/>
              <a:t> </a:t>
            </a:r>
            <a:r>
              <a:rPr lang="en-US" sz="2800" dirty="0" err="1" smtClean="0"/>
              <a:t>имовине</a:t>
            </a:r>
            <a:r>
              <a:rPr lang="en-US" sz="2800" dirty="0" smtClean="0"/>
              <a:t> и </a:t>
            </a:r>
            <a:r>
              <a:rPr lang="en-US" sz="2800" dirty="0" err="1" smtClean="0"/>
              <a:t>незаконито</a:t>
            </a:r>
            <a:r>
              <a:rPr lang="en-US" sz="2800" dirty="0" smtClean="0"/>
              <a:t> </a:t>
            </a:r>
            <a:r>
              <a:rPr lang="en-US" sz="2800" dirty="0" err="1" smtClean="0"/>
              <a:t>финансирање</a:t>
            </a:r>
            <a:r>
              <a:rPr lang="en-US" sz="2800" dirty="0" smtClean="0"/>
              <a:t> </a:t>
            </a:r>
            <a:r>
              <a:rPr lang="en-US" sz="2800" dirty="0" err="1" smtClean="0"/>
              <a:t>политичких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странака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Од извршења дела до оптужнице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подаци</a:t>
            </a:r>
            <a:r>
              <a:rPr lang="en-US" dirty="0" smtClean="0"/>
              <a:t> </a:t>
            </a:r>
            <a:r>
              <a:rPr lang="en-US" dirty="0" err="1" smtClean="0"/>
              <a:t>имају</a:t>
            </a:r>
            <a:r>
              <a:rPr lang="en-US" dirty="0" smtClean="0"/>
              <a:t> </a:t>
            </a:r>
            <a:r>
              <a:rPr lang="en-US" dirty="0" err="1" smtClean="0"/>
              <a:t>само</a:t>
            </a:r>
            <a:r>
              <a:rPr lang="en-US" dirty="0" smtClean="0"/>
              <a:t> </a:t>
            </a:r>
            <a:r>
              <a:rPr lang="en-US" dirty="0" err="1" smtClean="0"/>
              <a:t>индикативан</a:t>
            </a:r>
            <a:r>
              <a:rPr lang="en-US" dirty="0" smtClean="0"/>
              <a:t> </a:t>
            </a:r>
            <a:r>
              <a:rPr lang="en-US" dirty="0" err="1" smtClean="0"/>
              <a:t>значај</a:t>
            </a:r>
            <a:r>
              <a:rPr lang="en-US" dirty="0" smtClean="0"/>
              <a:t> и </a:t>
            </a:r>
            <a:r>
              <a:rPr lang="en-US" dirty="0" err="1" smtClean="0"/>
              <a:t>указују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време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протекне</a:t>
            </a:r>
            <a:r>
              <a:rPr lang="en-US" dirty="0" smtClean="0"/>
              <a:t> </a:t>
            </a:r>
            <a:r>
              <a:rPr lang="en-US" dirty="0" err="1" smtClean="0"/>
              <a:t>између</a:t>
            </a:r>
            <a:r>
              <a:rPr lang="en-US" dirty="0" smtClean="0"/>
              <a:t> </a:t>
            </a:r>
            <a:r>
              <a:rPr lang="en-US" dirty="0" err="1" smtClean="0"/>
              <a:t>кривичног</a:t>
            </a:r>
            <a:r>
              <a:rPr lang="en-US" dirty="0" smtClean="0"/>
              <a:t> </a:t>
            </a:r>
            <a:r>
              <a:rPr lang="en-US" dirty="0" err="1" smtClean="0"/>
              <a:t>дела</a:t>
            </a:r>
            <a:r>
              <a:rPr lang="en-US" dirty="0" smtClean="0"/>
              <a:t> и </a:t>
            </a:r>
            <a:r>
              <a:rPr lang="en-US" dirty="0" err="1" smtClean="0"/>
              <a:t>момента</a:t>
            </a:r>
            <a:r>
              <a:rPr lang="en-US" dirty="0" smtClean="0"/>
              <a:t> </a:t>
            </a:r>
            <a:r>
              <a:rPr lang="en-US" dirty="0" err="1" smtClean="0"/>
              <a:t>подизања</a:t>
            </a:r>
            <a:r>
              <a:rPr lang="en-US" dirty="0" smtClean="0"/>
              <a:t> </a:t>
            </a:r>
            <a:r>
              <a:rPr lang="en-US" dirty="0" err="1" smtClean="0"/>
              <a:t>оптужнице</a:t>
            </a:r>
            <a:r>
              <a:rPr lang="en-US" dirty="0" smtClean="0"/>
              <a:t> </a:t>
            </a:r>
            <a:r>
              <a:rPr lang="en-US" dirty="0" err="1" smtClean="0"/>
              <a:t>веома</a:t>
            </a:r>
            <a:r>
              <a:rPr lang="en-US" dirty="0" smtClean="0"/>
              <a:t> </a:t>
            </a:r>
            <a:r>
              <a:rPr lang="en-US" dirty="0" err="1" smtClean="0"/>
              <a:t>дуго</a:t>
            </a:r>
            <a:r>
              <a:rPr lang="en-US" dirty="0" smtClean="0"/>
              <a:t> (у </a:t>
            </a:r>
            <a:r>
              <a:rPr lang="en-US" dirty="0" err="1" smtClean="0"/>
              <a:t>просеку</a:t>
            </a:r>
            <a:r>
              <a:rPr lang="en-US" dirty="0" smtClean="0"/>
              <a:t>, </a:t>
            </a:r>
            <a:r>
              <a:rPr lang="en-US" dirty="0" err="1" smtClean="0"/>
              <a:t>преко</a:t>
            </a:r>
            <a:r>
              <a:rPr lang="en-US" dirty="0" smtClean="0"/>
              <a:t> </a:t>
            </a:r>
            <a:r>
              <a:rPr lang="en-US" dirty="0" err="1" smtClean="0"/>
              <a:t>три</a:t>
            </a:r>
            <a:r>
              <a:rPr lang="en-US" dirty="0" smtClean="0"/>
              <a:t> </a:t>
            </a:r>
            <a:r>
              <a:rPr lang="en-US" dirty="0" err="1" smtClean="0"/>
              <a:t>године</a:t>
            </a:r>
            <a:r>
              <a:rPr lang="en-US" dirty="0" smtClean="0"/>
              <a:t>) </a:t>
            </a:r>
            <a:r>
              <a:rPr lang="en-US" dirty="0" err="1" smtClean="0"/>
              <a:t>те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оптужни</a:t>
            </a:r>
            <a:r>
              <a:rPr lang="en-US" dirty="0" smtClean="0"/>
              <a:t> </a:t>
            </a:r>
            <a:r>
              <a:rPr lang="en-US" dirty="0" err="1" smtClean="0"/>
              <a:t>акти</a:t>
            </a:r>
            <a:r>
              <a:rPr lang="en-US" dirty="0" smtClean="0"/>
              <a:t> </a:t>
            </a:r>
            <a:r>
              <a:rPr lang="en-US" dirty="0" err="1" smtClean="0"/>
              <a:t>подижу</a:t>
            </a:r>
            <a:r>
              <a:rPr lang="en-US" dirty="0" smtClean="0"/>
              <a:t> у </a:t>
            </a:r>
            <a:r>
              <a:rPr lang="en-US" dirty="0" err="1" smtClean="0"/>
              <a:t>просеку</a:t>
            </a:r>
            <a:r>
              <a:rPr lang="en-US" dirty="0" smtClean="0"/>
              <a:t> </a:t>
            </a:r>
            <a:r>
              <a:rPr lang="en-US" dirty="0" err="1" smtClean="0"/>
              <a:t>против</a:t>
            </a:r>
            <a:r>
              <a:rPr lang="en-US" dirty="0" smtClean="0"/>
              <a:t>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лица</a:t>
            </a:r>
            <a:r>
              <a:rPr lang="en-US" dirty="0" smtClean="0"/>
              <a:t>, </a:t>
            </a:r>
            <a:r>
              <a:rPr lang="en-US" dirty="0" err="1" smtClean="0"/>
              <a:t>што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и </a:t>
            </a:r>
            <a:r>
              <a:rPr lang="en-US" dirty="0" err="1" smtClean="0"/>
              <a:t>логично</a:t>
            </a:r>
            <a:r>
              <a:rPr lang="en-US" dirty="0" smtClean="0"/>
              <a:t> </a:t>
            </a:r>
            <a:r>
              <a:rPr lang="en-US" dirty="0" err="1" smtClean="0"/>
              <a:t>због</a:t>
            </a:r>
            <a:r>
              <a:rPr lang="en-US" dirty="0" smtClean="0"/>
              <a:t> </a:t>
            </a:r>
            <a:r>
              <a:rPr lang="en-US" dirty="0" err="1" smtClean="0"/>
              <a:t>природе</a:t>
            </a:r>
            <a:r>
              <a:rPr lang="en-US" dirty="0" smtClean="0"/>
              <a:t> </a:t>
            </a:r>
            <a:r>
              <a:rPr lang="en-US" dirty="0" err="1" smtClean="0"/>
              <a:t>коруптивног</a:t>
            </a:r>
            <a:r>
              <a:rPr lang="en-US" dirty="0" smtClean="0"/>
              <a:t> </a:t>
            </a:r>
            <a:r>
              <a:rPr lang="en-US" dirty="0" err="1" smtClean="0"/>
              <a:t>односа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Просечна вредност штете / користи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У </a:t>
            </a:r>
            <a:r>
              <a:rPr lang="en-US" dirty="0" err="1" smtClean="0"/>
              <a:t>узорку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укупно</a:t>
            </a:r>
            <a:r>
              <a:rPr lang="en-US" dirty="0" smtClean="0"/>
              <a:t> 6 </a:t>
            </a:r>
            <a:r>
              <a:rPr lang="en-US" dirty="0" err="1" smtClean="0"/>
              <a:t>оптужница</a:t>
            </a:r>
            <a:r>
              <a:rPr lang="en-US" dirty="0" smtClean="0"/>
              <a:t> </a:t>
            </a:r>
            <a:r>
              <a:rPr lang="en-US" dirty="0" err="1" smtClean="0"/>
              <a:t>односи</a:t>
            </a:r>
            <a:r>
              <a:rPr lang="en-US" dirty="0" smtClean="0"/>
              <a:t> </a:t>
            </a:r>
            <a:r>
              <a:rPr lang="en-US" dirty="0" err="1" smtClean="0"/>
              <a:t>штету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корист</a:t>
            </a:r>
            <a:r>
              <a:rPr lang="en-US" dirty="0" smtClean="0"/>
              <a:t> </a:t>
            </a:r>
            <a:r>
              <a:rPr lang="en-US" dirty="0" err="1" smtClean="0"/>
              <a:t>већу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10 </a:t>
            </a:r>
            <a:r>
              <a:rPr lang="en-US" dirty="0" err="1" smtClean="0"/>
              <a:t>милиона</a:t>
            </a:r>
            <a:r>
              <a:rPr lang="en-US" dirty="0" smtClean="0"/>
              <a:t> </a:t>
            </a:r>
            <a:r>
              <a:rPr lang="en-US" dirty="0" err="1" smtClean="0"/>
              <a:t>динара</a:t>
            </a:r>
            <a:r>
              <a:rPr lang="en-US" dirty="0" smtClean="0"/>
              <a:t>, 18 </a:t>
            </a:r>
            <a:r>
              <a:rPr lang="en-US" dirty="0" err="1" smtClean="0"/>
              <a:t>случајева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вредност</a:t>
            </a:r>
            <a:r>
              <a:rPr lang="en-US" dirty="0" smtClean="0"/>
              <a:t> </a:t>
            </a:r>
            <a:r>
              <a:rPr lang="en-US" dirty="0" err="1" smtClean="0"/>
              <a:t>измешу</a:t>
            </a:r>
            <a:r>
              <a:rPr lang="en-US" dirty="0" smtClean="0"/>
              <a:t> </a:t>
            </a:r>
            <a:r>
              <a:rPr lang="en-US" dirty="0" err="1" smtClean="0"/>
              <a:t>милион</a:t>
            </a:r>
            <a:r>
              <a:rPr lang="en-US" dirty="0" smtClean="0"/>
              <a:t> и 10 </a:t>
            </a:r>
            <a:r>
              <a:rPr lang="en-US" dirty="0" err="1" smtClean="0"/>
              <a:t>милиона</a:t>
            </a:r>
            <a:r>
              <a:rPr lang="en-US" dirty="0" smtClean="0"/>
              <a:t> </a:t>
            </a:r>
            <a:r>
              <a:rPr lang="en-US" dirty="0" err="1" smtClean="0"/>
              <a:t>динара</a:t>
            </a:r>
            <a:r>
              <a:rPr lang="en-US" dirty="0" smtClean="0"/>
              <a:t>, 25 </a:t>
            </a:r>
            <a:r>
              <a:rPr lang="en-US" dirty="0" err="1" smtClean="0"/>
              <a:t>случајева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вредност</a:t>
            </a:r>
            <a:r>
              <a:rPr lang="en-US" dirty="0" smtClean="0"/>
              <a:t> </a:t>
            </a:r>
            <a:r>
              <a:rPr lang="en-US" dirty="0" err="1" smtClean="0"/>
              <a:t>између</a:t>
            </a:r>
            <a:r>
              <a:rPr lang="en-US" dirty="0" smtClean="0"/>
              <a:t> 100 </a:t>
            </a:r>
            <a:r>
              <a:rPr lang="en-US" dirty="0" err="1" smtClean="0"/>
              <a:t>хиљада</a:t>
            </a:r>
            <a:r>
              <a:rPr lang="en-US" dirty="0" smtClean="0"/>
              <a:t> и </a:t>
            </a:r>
            <a:r>
              <a:rPr lang="en-US" dirty="0" err="1" smtClean="0"/>
              <a:t>милион</a:t>
            </a:r>
            <a:r>
              <a:rPr lang="en-US" dirty="0" smtClean="0"/>
              <a:t>, 39 </a:t>
            </a:r>
            <a:r>
              <a:rPr lang="en-US" dirty="0" err="1" smtClean="0"/>
              <a:t>слуачајева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вредност</a:t>
            </a:r>
            <a:r>
              <a:rPr lang="en-US" dirty="0" smtClean="0"/>
              <a:t> </a:t>
            </a:r>
            <a:r>
              <a:rPr lang="en-US" dirty="0" err="1" smtClean="0"/>
              <a:t>између</a:t>
            </a:r>
            <a:r>
              <a:rPr lang="en-US" dirty="0" smtClean="0"/>
              <a:t> 10 и 100 </a:t>
            </a:r>
            <a:r>
              <a:rPr lang="en-US" dirty="0" err="1" smtClean="0"/>
              <a:t>хиљада</a:t>
            </a:r>
            <a:r>
              <a:rPr lang="en-US" dirty="0" smtClean="0"/>
              <a:t>, а 13 </a:t>
            </a:r>
            <a:r>
              <a:rPr lang="en-US" dirty="0" err="1" smtClean="0"/>
              <a:t>случајева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подмићивања</a:t>
            </a:r>
            <a:r>
              <a:rPr lang="en-US" dirty="0" smtClean="0"/>
              <a:t> </a:t>
            </a:r>
            <a:r>
              <a:rPr lang="en-US" dirty="0" err="1" smtClean="0"/>
              <a:t>мање</a:t>
            </a:r>
            <a:r>
              <a:rPr lang="en-US" dirty="0" smtClean="0"/>
              <a:t> </a:t>
            </a:r>
            <a:r>
              <a:rPr lang="en-US" dirty="0" err="1" smtClean="0"/>
              <a:t>вредности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Предмет и методологија истраживања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Правни оквир</a:t>
            </a:r>
          </a:p>
          <a:p>
            <a:r>
              <a:rPr lang="sr-Cyrl-RS" dirty="0" smtClean="0"/>
              <a:t>Поступање судова, тужилаштава и других органа – кривична дела и прекршаји из антикорупцијских прописа, обавезе из антикорупцијске стратегије и јавност рада; упоредноправно истраживање</a:t>
            </a:r>
          </a:p>
          <a:p>
            <a:r>
              <a:rPr lang="sr-Cyrl-RS" dirty="0" smtClean="0"/>
              <a:t>Фокус усмерен на 2010. и 2011. години</a:t>
            </a:r>
          </a:p>
          <a:p>
            <a:r>
              <a:rPr lang="sr-Cyrl-RS" dirty="0" smtClean="0"/>
              <a:t>Прикупљање: захтеви за приступ информацијама и интернет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Структура оптужница по секторима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По</a:t>
            </a:r>
            <a:r>
              <a:rPr lang="en-US" sz="2400" dirty="0" smtClean="0"/>
              <a:t> </a:t>
            </a:r>
            <a:r>
              <a:rPr lang="en-US" sz="2400" dirty="0" err="1" smtClean="0"/>
              <a:t>сектору</a:t>
            </a:r>
            <a:r>
              <a:rPr lang="en-US" sz="2400" dirty="0" smtClean="0"/>
              <a:t> у </a:t>
            </a:r>
            <a:r>
              <a:rPr lang="en-US" sz="2400" dirty="0" err="1" smtClean="0"/>
              <a:t>којем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реч</a:t>
            </a:r>
            <a:r>
              <a:rPr lang="en-US" sz="2400" dirty="0" smtClean="0"/>
              <a:t> </a:t>
            </a:r>
            <a:r>
              <a:rPr lang="en-US" sz="2400" dirty="0" err="1" smtClean="0"/>
              <a:t>највише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оптужница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које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односе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корупцију</a:t>
            </a:r>
            <a:r>
              <a:rPr lang="en-US" sz="2400" dirty="0" smtClean="0"/>
              <a:t> </a:t>
            </a:r>
            <a:r>
              <a:rPr lang="sr-Cyrl-RS" sz="2400" dirty="0" smtClean="0"/>
              <a:t>, на узорку од 132 оптужна акта, било је </a:t>
            </a:r>
            <a:r>
              <a:rPr lang="en-US" sz="2400" dirty="0" smtClean="0"/>
              <a:t>у </a:t>
            </a:r>
            <a:r>
              <a:rPr lang="en-US" sz="2400" dirty="0" err="1" smtClean="0"/>
              <a:t>следећим</a:t>
            </a:r>
            <a:r>
              <a:rPr lang="en-US" sz="2400" dirty="0" smtClean="0"/>
              <a:t> </a:t>
            </a:r>
            <a:r>
              <a:rPr lang="en-US" sz="2400" dirty="0" err="1" smtClean="0"/>
              <a:t>областима</a:t>
            </a:r>
            <a:r>
              <a:rPr lang="en-US" sz="2400" dirty="0" smtClean="0"/>
              <a:t>:</a:t>
            </a:r>
          </a:p>
          <a:p>
            <a:pPr lvl="0"/>
            <a:r>
              <a:rPr lang="en-US" sz="2400" dirty="0" err="1" smtClean="0"/>
              <a:t>царина</a:t>
            </a:r>
            <a:r>
              <a:rPr lang="en-US" sz="2400" dirty="0" smtClean="0"/>
              <a:t> – 10</a:t>
            </a:r>
          </a:p>
          <a:p>
            <a:pPr lvl="0"/>
            <a:r>
              <a:rPr lang="sr-Cyrl-RS" sz="2400" dirty="0" err="1" smtClean="0"/>
              <a:t>у</a:t>
            </a:r>
            <a:r>
              <a:rPr lang="en-US" sz="2400" dirty="0" err="1" smtClean="0"/>
              <a:t>рбанизам</a:t>
            </a:r>
            <a:r>
              <a:rPr lang="en-US" sz="2400" dirty="0" smtClean="0"/>
              <a:t> и </a:t>
            </a:r>
            <a:r>
              <a:rPr lang="en-US" sz="2400" dirty="0" err="1" smtClean="0"/>
              <a:t>грађевина</a:t>
            </a:r>
            <a:r>
              <a:rPr lang="en-US" sz="2400" dirty="0" smtClean="0"/>
              <a:t>- 2</a:t>
            </a:r>
          </a:p>
          <a:p>
            <a:pPr lvl="0"/>
            <a:r>
              <a:rPr lang="en-US" sz="2400" dirty="0" err="1" smtClean="0"/>
              <a:t>Просвета</a:t>
            </a:r>
            <a:r>
              <a:rPr lang="en-US" sz="2400" dirty="0" smtClean="0"/>
              <a:t> – 13</a:t>
            </a:r>
          </a:p>
          <a:p>
            <a:pPr lvl="0"/>
            <a:r>
              <a:rPr lang="en-US" sz="2400" dirty="0" err="1" smtClean="0"/>
              <a:t>правосуђе</a:t>
            </a:r>
            <a:r>
              <a:rPr lang="en-US" sz="2400" dirty="0" smtClean="0"/>
              <a:t> – 4</a:t>
            </a:r>
          </a:p>
          <a:p>
            <a:pPr lvl="0"/>
            <a:r>
              <a:rPr lang="en-US" sz="2400" dirty="0" err="1" smtClean="0"/>
              <a:t>Полиција</a:t>
            </a:r>
            <a:r>
              <a:rPr lang="en-US" sz="2400" dirty="0" smtClean="0"/>
              <a:t> – 34</a:t>
            </a:r>
          </a:p>
          <a:p>
            <a:pPr lvl="0"/>
            <a:r>
              <a:rPr lang="en-US" sz="2400" dirty="0" err="1" smtClean="0"/>
              <a:t>општински</a:t>
            </a:r>
            <a:r>
              <a:rPr lang="en-US" sz="2400" dirty="0" smtClean="0"/>
              <a:t> и </a:t>
            </a:r>
            <a:r>
              <a:rPr lang="en-US" sz="2400" dirty="0" err="1" smtClean="0"/>
              <a:t>градски</a:t>
            </a:r>
            <a:r>
              <a:rPr lang="en-US" sz="2400" dirty="0" smtClean="0"/>
              <a:t> </a:t>
            </a:r>
            <a:r>
              <a:rPr lang="en-US" sz="2400" dirty="0" err="1" smtClean="0"/>
              <a:t>органи</a:t>
            </a:r>
            <a:r>
              <a:rPr lang="en-US" sz="2400" dirty="0" smtClean="0"/>
              <a:t> – 10</a:t>
            </a:r>
          </a:p>
          <a:p>
            <a:pPr lvl="0"/>
            <a:r>
              <a:rPr lang="en-US" sz="2400" dirty="0" err="1" smtClean="0"/>
              <a:t>јавна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предузећа</a:t>
            </a:r>
            <a:r>
              <a:rPr lang="en-US" sz="2400" dirty="0" smtClean="0"/>
              <a:t> – 24</a:t>
            </a:r>
          </a:p>
          <a:p>
            <a:pPr lvl="0"/>
            <a:r>
              <a:rPr lang="en-US" sz="2400" dirty="0" err="1" smtClean="0"/>
              <a:t>здравство</a:t>
            </a:r>
            <a:r>
              <a:rPr lang="en-US" sz="2400" dirty="0" smtClean="0"/>
              <a:t> – 17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/>
          <a:lstStyle/>
          <a:p>
            <a:r>
              <a:rPr lang="en-US" sz="2800" b="1" dirty="0" err="1" smtClean="0"/>
              <a:t>Главн</a:t>
            </a:r>
            <a:r>
              <a:rPr lang="sr-Cyrl-RS" sz="2800" b="1" dirty="0" smtClean="0"/>
              <a:t>е п</a:t>
            </a:r>
            <a:r>
              <a:rPr lang="en-US" sz="2800" b="1" dirty="0" err="1" smtClean="0"/>
              <a:t>репоруке</a:t>
            </a:r>
            <a:r>
              <a:rPr lang="en-US" sz="2800" b="1" dirty="0" smtClean="0"/>
              <a:t> </a:t>
            </a:r>
            <a:r>
              <a:rPr lang="en-US" sz="2800" b="1" dirty="0" smtClean="0"/>
              <a:t>у </a:t>
            </a:r>
            <a:r>
              <a:rPr lang="en-US" sz="2800" b="1" dirty="0" err="1" smtClean="0"/>
              <a:t>вези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са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плановима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интегритета</a:t>
            </a:r>
            <a:r>
              <a:rPr lang="en-US" sz="2800" b="1" dirty="0" smtClean="0"/>
              <a:t> и </a:t>
            </a:r>
            <a:r>
              <a:rPr lang="en-US" sz="2800" b="1" dirty="0" err="1" smtClean="0"/>
              <a:t>спровођењем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антикорупцијске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стратегије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Планови</a:t>
            </a:r>
            <a:r>
              <a:rPr lang="en-US" sz="2400" dirty="0" smtClean="0"/>
              <a:t> </a:t>
            </a:r>
            <a:r>
              <a:rPr lang="en-US" sz="2400" dirty="0" err="1" smtClean="0"/>
              <a:t>интегритета</a:t>
            </a:r>
            <a:r>
              <a:rPr lang="en-US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- </a:t>
            </a:r>
            <a:r>
              <a:rPr lang="en-US" sz="2400" b="1" dirty="0" smtClean="0"/>
              <a:t>У </a:t>
            </a:r>
            <a:r>
              <a:rPr lang="en-US" sz="2400" b="1" dirty="0" err="1" smtClean="0"/>
              <a:t>правосудним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органима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који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то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још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нису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учинили</a:t>
            </a:r>
            <a:r>
              <a:rPr lang="en-US" sz="2400" b="1" dirty="0" smtClean="0"/>
              <a:t> (у </a:t>
            </a:r>
            <a:r>
              <a:rPr lang="en-US" sz="2400" b="1" dirty="0" err="1" smtClean="0"/>
              <a:t>октоб</a:t>
            </a:r>
            <a:r>
              <a:rPr lang="sr-Cyrl-RS" sz="2400" b="1" dirty="0" smtClean="0"/>
              <a:t>р</a:t>
            </a:r>
            <a:r>
              <a:rPr lang="en-US" sz="2400" b="1" dirty="0" smtClean="0"/>
              <a:t>у </a:t>
            </a:r>
            <a:r>
              <a:rPr lang="en-US" sz="2400" b="1" dirty="0" smtClean="0"/>
              <a:t>2012. </a:t>
            </a:r>
            <a:r>
              <a:rPr lang="en-US" sz="2400" b="1" dirty="0" err="1" smtClean="0"/>
              <a:t>године</a:t>
            </a:r>
            <a:r>
              <a:rPr lang="en-US" sz="2400" b="1" dirty="0" smtClean="0"/>
              <a:t> 119 </a:t>
            </a:r>
            <a:r>
              <a:rPr lang="en-US" sz="2400" b="1" dirty="0" err="1" smtClean="0"/>
              <a:t>од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укупно</a:t>
            </a:r>
            <a:r>
              <a:rPr lang="en-US" sz="2400" b="1" dirty="0" smtClean="0"/>
              <a:t> 238 </a:t>
            </a:r>
            <a:r>
              <a:rPr lang="en-US" sz="2400" b="1" dirty="0" err="1" smtClean="0"/>
              <a:t>обвезника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из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система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правосуђа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донело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је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одлуку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приступању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изради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плана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интегритета</a:t>
            </a:r>
            <a:endParaRPr lang="sr-Cyrl-RS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Стратегија</a:t>
            </a:r>
            <a:r>
              <a:rPr lang="en-US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-  </a:t>
            </a:r>
            <a:r>
              <a:rPr lang="en-US" sz="2400" dirty="0" err="1" smtClean="0"/>
              <a:t>Правосудни</a:t>
            </a:r>
            <a:r>
              <a:rPr lang="en-US" sz="2400" dirty="0" smtClean="0"/>
              <a:t> </a:t>
            </a:r>
            <a:r>
              <a:rPr lang="en-US" sz="2400" dirty="0" err="1" smtClean="0"/>
              <a:t>органи</a:t>
            </a:r>
            <a:r>
              <a:rPr lang="en-US" sz="2400" dirty="0" smtClean="0"/>
              <a:t> </a:t>
            </a:r>
            <a:r>
              <a:rPr lang="en-US" sz="2400" dirty="0" err="1" smtClean="0"/>
              <a:t>треба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прихвате</a:t>
            </a:r>
            <a:r>
              <a:rPr lang="en-US" sz="2400" dirty="0" smtClean="0"/>
              <a:t> </a:t>
            </a:r>
            <a:r>
              <a:rPr lang="en-US" sz="2400" dirty="0" err="1" smtClean="0"/>
              <a:t>обавезе</a:t>
            </a:r>
            <a:r>
              <a:rPr lang="en-US" sz="2400" dirty="0" smtClean="0"/>
              <a:t> </a:t>
            </a:r>
            <a:r>
              <a:rPr lang="en-US" sz="2400" dirty="0" err="1" smtClean="0"/>
              <a:t>из</a:t>
            </a:r>
            <a:r>
              <a:rPr lang="en-US" sz="2400" dirty="0" smtClean="0"/>
              <a:t> </a:t>
            </a:r>
            <a:r>
              <a:rPr lang="en-US" sz="2400" dirty="0" err="1" smtClean="0"/>
              <a:t>Националне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стратегије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борбу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против</a:t>
            </a:r>
            <a:r>
              <a:rPr lang="en-US" sz="2400" dirty="0" smtClean="0"/>
              <a:t> </a:t>
            </a:r>
            <a:r>
              <a:rPr lang="en-US" sz="2400" dirty="0" err="1" smtClean="0"/>
              <a:t>корупције</a:t>
            </a:r>
            <a:r>
              <a:rPr lang="en-US" sz="2400" dirty="0" smtClean="0"/>
              <a:t> и </a:t>
            </a:r>
            <a:r>
              <a:rPr lang="en-US" sz="2400" dirty="0" err="1" smtClean="0"/>
              <a:t>Акционог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плана</a:t>
            </a:r>
            <a:r>
              <a:rPr lang="en-US" sz="2400" dirty="0" smtClean="0"/>
              <a:t> и </a:t>
            </a:r>
            <a:r>
              <a:rPr lang="en-US" sz="2400" b="1" dirty="0" err="1" smtClean="0"/>
              <a:t>да</a:t>
            </a:r>
            <a:r>
              <a:rPr lang="en-US" sz="2400" b="1" dirty="0" smtClean="0"/>
              <a:t> у </a:t>
            </a:r>
            <a:r>
              <a:rPr lang="en-US" sz="2400" b="1" dirty="0" err="1" smtClean="0"/>
              <a:t>складу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законом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квартално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извештавају</a:t>
            </a:r>
            <a:r>
              <a:rPr lang="en-US" sz="2400" dirty="0" smtClean="0"/>
              <a:t> о </a:t>
            </a:r>
            <a:r>
              <a:rPr lang="en-US" sz="2400" dirty="0" err="1" smtClean="0"/>
              <a:t>спровођењу</a:t>
            </a:r>
            <a:r>
              <a:rPr lang="en-US" sz="2400" dirty="0" smtClean="0"/>
              <a:t> </a:t>
            </a:r>
            <a:r>
              <a:rPr lang="en-US" sz="2400" dirty="0" err="1" smtClean="0"/>
              <a:t>мера</a:t>
            </a:r>
            <a:r>
              <a:rPr lang="en-US" sz="2400" dirty="0" smtClean="0"/>
              <a:t>. </a:t>
            </a:r>
            <a:r>
              <a:rPr lang="en-US" sz="2400" dirty="0" err="1" smtClean="0"/>
              <a:t>Успостављена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пракса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одговори</a:t>
            </a:r>
            <a:r>
              <a:rPr lang="en-US" sz="2400" dirty="0" smtClean="0"/>
              <a:t> </a:t>
            </a:r>
            <a:r>
              <a:rPr lang="en-US" sz="2400" dirty="0" err="1" smtClean="0"/>
              <a:t>шаљу</a:t>
            </a:r>
            <a:r>
              <a:rPr lang="en-US" sz="2400" dirty="0" smtClean="0"/>
              <a:t> </a:t>
            </a:r>
            <a:r>
              <a:rPr lang="en-US" sz="2400" b="1" dirty="0" err="1" smtClean="0"/>
              <a:t>само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упит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Агенције</a:t>
            </a:r>
            <a:r>
              <a:rPr lang="en-US" sz="24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- </a:t>
            </a:r>
            <a:r>
              <a:rPr lang="en-US" sz="2400" dirty="0" err="1" smtClean="0"/>
              <a:t>Иако</a:t>
            </a:r>
            <a:r>
              <a:rPr lang="en-US" sz="2400" dirty="0" smtClean="0"/>
              <a:t> </a:t>
            </a:r>
            <a:r>
              <a:rPr lang="en-US" sz="2400" b="1" dirty="0" err="1" smtClean="0"/>
              <a:t>важећа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Стратегија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нема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постављен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систем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одговорности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за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неизвршавање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обавеза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из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стратегије</a:t>
            </a:r>
            <a:r>
              <a:rPr lang="en-US" sz="2400" dirty="0" smtClean="0"/>
              <a:t> (</a:t>
            </a:r>
            <a:r>
              <a:rPr lang="en-US" sz="2400" dirty="0" err="1" smtClean="0"/>
              <a:t>већ</a:t>
            </a:r>
            <a:r>
              <a:rPr lang="en-US" sz="2400" dirty="0" smtClean="0"/>
              <a:t> </a:t>
            </a:r>
            <a:r>
              <a:rPr lang="en-US" sz="2400" dirty="0" err="1" smtClean="0"/>
              <a:t>само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неизвештавање</a:t>
            </a:r>
            <a:r>
              <a:rPr lang="en-US" sz="2400" dirty="0" smtClean="0"/>
              <a:t> о </a:t>
            </a:r>
            <a:r>
              <a:rPr lang="en-US" sz="2400" dirty="0" err="1" smtClean="0"/>
              <a:t>спровођењу</a:t>
            </a:r>
            <a:r>
              <a:rPr lang="en-US" sz="2400" dirty="0" smtClean="0"/>
              <a:t> </a:t>
            </a:r>
            <a:r>
              <a:rPr lang="en-US" sz="2400" dirty="0" err="1" smtClean="0"/>
              <a:t>обавеза</a:t>
            </a:r>
            <a:r>
              <a:rPr lang="en-US" sz="2400" dirty="0" smtClean="0"/>
              <a:t>) </a:t>
            </a:r>
            <a:r>
              <a:rPr lang="en-US" sz="2400" dirty="0" err="1" smtClean="0"/>
              <a:t>велики</a:t>
            </a:r>
            <a:r>
              <a:rPr lang="en-US" sz="2400" dirty="0" smtClean="0"/>
              <a:t> </a:t>
            </a:r>
            <a:r>
              <a:rPr lang="en-US" sz="2400" dirty="0" err="1" smtClean="0"/>
              <a:t>помак</a:t>
            </a:r>
            <a:r>
              <a:rPr lang="en-US" sz="2400" dirty="0" smtClean="0"/>
              <a:t> </a:t>
            </a:r>
            <a:r>
              <a:rPr lang="en-US" sz="2400" dirty="0" err="1" smtClean="0"/>
              <a:t>би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представљало</a:t>
            </a:r>
            <a:r>
              <a:rPr lang="en-US" sz="2400" dirty="0" smtClean="0"/>
              <a:t> </a:t>
            </a:r>
            <a:r>
              <a:rPr lang="en-US" sz="2400" b="1" dirty="0" err="1" smtClean="0"/>
              <a:t>успостављање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система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интерне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одговорности</a:t>
            </a:r>
            <a:r>
              <a:rPr lang="en-US" sz="2400" dirty="0" smtClean="0"/>
              <a:t> у </a:t>
            </a:r>
            <a:r>
              <a:rPr lang="en-US" sz="2400" dirty="0" err="1" smtClean="0"/>
              <a:t>правосуђу</a:t>
            </a:r>
            <a:r>
              <a:rPr lang="en-US" sz="2400" dirty="0" smtClean="0"/>
              <a:t> (</a:t>
            </a:r>
            <a:r>
              <a:rPr lang="en-US" sz="2400" dirty="0" err="1" smtClean="0"/>
              <a:t>као</a:t>
            </a:r>
            <a:r>
              <a:rPr lang="en-US" sz="2400" dirty="0" smtClean="0"/>
              <a:t> и у </a:t>
            </a:r>
            <a:r>
              <a:rPr lang="en-US" sz="2400" dirty="0" err="1" smtClean="0"/>
              <a:t>свим</a:t>
            </a:r>
            <a:r>
              <a:rPr lang="en-US" sz="2400" dirty="0" smtClean="0"/>
              <a:t> </a:t>
            </a:r>
            <a:r>
              <a:rPr lang="en-US" sz="2400" dirty="0" err="1" smtClean="0"/>
              <a:t>другим</a:t>
            </a:r>
            <a:r>
              <a:rPr lang="en-US" sz="2400" dirty="0" smtClean="0"/>
              <a:t> </a:t>
            </a:r>
            <a:r>
              <a:rPr lang="en-US" sz="2400" dirty="0" err="1" smtClean="0"/>
              <a:t>системима</a:t>
            </a:r>
            <a:r>
              <a:rPr lang="en-US" sz="2400" dirty="0" smtClean="0"/>
              <a:t>)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остваривање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мера</a:t>
            </a:r>
            <a:r>
              <a:rPr lang="en-US" sz="2400" dirty="0" smtClean="0"/>
              <a:t> </a:t>
            </a:r>
            <a:r>
              <a:rPr lang="en-US" sz="2400" dirty="0" err="1" smtClean="0"/>
              <a:t>из</a:t>
            </a:r>
            <a:r>
              <a:rPr lang="en-US" sz="2400" dirty="0" smtClean="0"/>
              <a:t> </a:t>
            </a:r>
            <a:r>
              <a:rPr lang="en-US" sz="2400" dirty="0" err="1" smtClean="0"/>
              <a:t>стратегије</a:t>
            </a:r>
            <a:r>
              <a:rPr lang="en-US" sz="2400" dirty="0" smtClean="0"/>
              <a:t>.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Јавност рада - интернет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/>
              <a:t>Интернет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презентације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поседује</a:t>
            </a:r>
            <a:r>
              <a:rPr lang="en-US" sz="2800" b="1" dirty="0" smtClean="0"/>
              <a:t>:  </a:t>
            </a:r>
            <a:endParaRPr lang="en-US" sz="2800" dirty="0" smtClean="0"/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основних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</a:t>
            </a:r>
            <a:r>
              <a:rPr lang="sr-Cyrl-RS" sz="2800" dirty="0" smtClean="0"/>
              <a:t>	</a:t>
            </a:r>
            <a:r>
              <a:rPr lang="en-US" sz="2800" dirty="0" smtClean="0"/>
              <a:t>		73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виших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</a:t>
            </a:r>
            <a:r>
              <a:rPr lang="sr-Cyrl-RS" sz="2800" dirty="0" smtClean="0"/>
              <a:t>	</a:t>
            </a:r>
            <a:r>
              <a:rPr lang="en-US" sz="2800" dirty="0" smtClean="0"/>
              <a:t>	81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апелационих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100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прекршајних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15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привредних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</a:t>
            </a:r>
            <a:r>
              <a:rPr lang="sr-Cyrl-RS" sz="2800" dirty="0" smtClean="0"/>
              <a:t>	</a:t>
            </a:r>
            <a:r>
              <a:rPr lang="en-US" sz="2800" dirty="0" smtClean="0"/>
              <a:t>100</a:t>
            </a:r>
            <a:endParaRPr lang="en-US" sz="2800" dirty="0" smtClean="0"/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основних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		</a:t>
            </a:r>
            <a:r>
              <a:rPr lang="sr-Cyrl-RS" sz="2800" dirty="0" smtClean="0"/>
              <a:t>	</a:t>
            </a:r>
            <a:r>
              <a:rPr lang="en-US" sz="2800" dirty="0" smtClean="0"/>
              <a:t>9</a:t>
            </a:r>
            <a:endParaRPr lang="en-US" sz="2800" dirty="0" smtClean="0"/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виших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			12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апелационих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 		50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Јавност рада - информатори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/>
              <a:t>Информатор</a:t>
            </a:r>
            <a:r>
              <a:rPr lang="en-US" sz="2800" b="1" dirty="0" smtClean="0"/>
              <a:t> о </a:t>
            </a:r>
            <a:r>
              <a:rPr lang="en-US" sz="2800" b="1" dirty="0" err="1" smtClean="0"/>
              <a:t>раду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је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објавило</a:t>
            </a:r>
            <a:r>
              <a:rPr lang="en-US" sz="2800" b="1" dirty="0" smtClean="0"/>
              <a:t>:</a:t>
            </a:r>
            <a:endParaRPr lang="en-US" sz="2800" dirty="0" smtClean="0"/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основних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</a:t>
            </a:r>
            <a:r>
              <a:rPr lang="sr-Cyrl-RS" sz="2800" dirty="0" smtClean="0"/>
              <a:t>	</a:t>
            </a:r>
            <a:r>
              <a:rPr lang="en-US" sz="2800" dirty="0" smtClean="0"/>
              <a:t>		65	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виших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sr-Cyrl-RS" sz="2800" dirty="0" smtClean="0"/>
              <a:t>	</a:t>
            </a:r>
            <a:r>
              <a:rPr lang="en-US" sz="2800" dirty="0" smtClean="0"/>
              <a:t>			88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апелационих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100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прекршајних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100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привредних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</a:t>
            </a:r>
            <a:r>
              <a:rPr lang="sr-Cyrl-RS" sz="2800" dirty="0" smtClean="0"/>
              <a:t>	</a:t>
            </a:r>
            <a:r>
              <a:rPr lang="en-US" sz="2800" dirty="0" smtClean="0"/>
              <a:t>		94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основних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	</a:t>
            </a:r>
            <a:r>
              <a:rPr lang="sr-Cyrl-RS" sz="2800" dirty="0" smtClean="0"/>
              <a:t>	</a:t>
            </a:r>
            <a:r>
              <a:rPr lang="en-US" sz="2800" dirty="0" smtClean="0"/>
              <a:t>	12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виших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			19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апелационих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		50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Јавност рада - извештаји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/>
              <a:t>Извештаји</a:t>
            </a:r>
            <a:r>
              <a:rPr lang="en-US" sz="2800" b="1" dirty="0" smtClean="0"/>
              <a:t> о </a:t>
            </a:r>
            <a:r>
              <a:rPr lang="en-US" sz="2800" b="1" dirty="0" err="1" smtClean="0"/>
              <a:t>раду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су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доступни</a:t>
            </a:r>
            <a:r>
              <a:rPr lang="sr-Cyrl-RS" sz="2800" b="1" dirty="0" smtClean="0"/>
              <a:t> на интернету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за</a:t>
            </a:r>
            <a:r>
              <a:rPr lang="en-US" sz="2800" b="1" dirty="0" smtClean="0"/>
              <a:t>:</a:t>
            </a:r>
            <a:endParaRPr lang="en-US" sz="2800" dirty="0" smtClean="0"/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основних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</a:t>
            </a:r>
            <a:r>
              <a:rPr lang="sr-Cyrl-RS" sz="2800" dirty="0" smtClean="0"/>
              <a:t>	</a:t>
            </a:r>
            <a:r>
              <a:rPr lang="en-US" sz="2800" dirty="0" smtClean="0"/>
              <a:t>24</a:t>
            </a:r>
            <a:endParaRPr lang="en-US" sz="2800" dirty="0" smtClean="0"/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виших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</a:t>
            </a:r>
            <a:r>
              <a:rPr lang="sr-Cyrl-RS" sz="2800" dirty="0" smtClean="0"/>
              <a:t>	</a:t>
            </a:r>
            <a:r>
              <a:rPr lang="en-US" sz="2800" dirty="0" smtClean="0"/>
              <a:t>58</a:t>
            </a:r>
            <a:endParaRPr lang="en-US" sz="2800" dirty="0" smtClean="0"/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апелационих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75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прекршајних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		100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привредних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судова</a:t>
            </a:r>
            <a:r>
              <a:rPr lang="en-US" sz="2800" dirty="0" smtClean="0"/>
              <a:t>	</a:t>
            </a:r>
            <a:r>
              <a:rPr lang="sr-Cyrl-RS" sz="2800" dirty="0" smtClean="0"/>
              <a:t>	</a:t>
            </a:r>
            <a:r>
              <a:rPr lang="en-US" sz="2800" dirty="0" smtClean="0"/>
              <a:t>		100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основних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	</a:t>
            </a:r>
            <a:r>
              <a:rPr lang="sr-Cyrl-RS" sz="2800" dirty="0" smtClean="0"/>
              <a:t>	</a:t>
            </a:r>
            <a:r>
              <a:rPr lang="en-US" sz="2800" dirty="0" smtClean="0"/>
              <a:t>	</a:t>
            </a:r>
            <a:r>
              <a:rPr lang="sr-Cyrl-RS" sz="2800" dirty="0" smtClean="0"/>
              <a:t>0</a:t>
            </a:r>
            <a:endParaRPr lang="en-US" sz="2800" dirty="0" smtClean="0"/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виших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			4</a:t>
            </a:r>
          </a:p>
          <a:p>
            <a:r>
              <a:rPr lang="en-US" sz="2800" dirty="0" smtClean="0"/>
              <a:t>% </a:t>
            </a:r>
            <a:r>
              <a:rPr lang="en-US" sz="2800" dirty="0" err="1" smtClean="0"/>
              <a:t>апелационих</a:t>
            </a:r>
            <a:r>
              <a:rPr lang="en-US" sz="2800" dirty="0" smtClean="0"/>
              <a:t> </a:t>
            </a:r>
            <a:r>
              <a:rPr lang="en-US" sz="2800" dirty="0" err="1" smtClean="0"/>
              <a:t>тужилаштава</a:t>
            </a:r>
            <a:r>
              <a:rPr lang="en-US" sz="2800" dirty="0" smtClean="0"/>
              <a:t> 		</a:t>
            </a:r>
            <a:r>
              <a:rPr lang="sr-Cyrl-RS" sz="2800" dirty="0" smtClean="0"/>
              <a:t>0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 smtClean="0"/>
              <a:t>Јавност</a:t>
            </a:r>
            <a:r>
              <a:rPr lang="en-US" b="1" dirty="0" smtClean="0"/>
              <a:t> </a:t>
            </a:r>
            <a:r>
              <a:rPr lang="en-US" b="1" dirty="0" err="1" smtClean="0"/>
              <a:t>рада</a:t>
            </a:r>
            <a:r>
              <a:rPr lang="en-US" b="1" dirty="0" smtClean="0"/>
              <a:t> – </a:t>
            </a:r>
            <a:r>
              <a:rPr lang="en-US" b="1" dirty="0" err="1" smtClean="0"/>
              <a:t>главни</a:t>
            </a:r>
            <a:r>
              <a:rPr lang="en-US" b="1" dirty="0" smtClean="0"/>
              <a:t> </a:t>
            </a:r>
            <a:r>
              <a:rPr lang="en-US" b="1" dirty="0" err="1" smtClean="0"/>
              <a:t>закључци</a:t>
            </a:r>
            <a:r>
              <a:rPr lang="en-US" b="1" dirty="0" smtClean="0"/>
              <a:t> и </a:t>
            </a:r>
            <a:r>
              <a:rPr lang="en-US" b="1" dirty="0" err="1" smtClean="0"/>
              <a:t>препоруке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Већина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правосудних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институција</a:t>
            </a:r>
            <a:r>
              <a:rPr lang="en-US" sz="2400" dirty="0" smtClean="0"/>
              <a:t> </a:t>
            </a:r>
            <a:r>
              <a:rPr lang="en-US" sz="2400" dirty="0" err="1" smtClean="0"/>
              <a:t>није</a:t>
            </a:r>
            <a:r>
              <a:rPr lang="en-US" sz="2400" dirty="0" smtClean="0"/>
              <a:t> </a:t>
            </a:r>
            <a:r>
              <a:rPr lang="en-US" sz="2400" dirty="0" err="1" smtClean="0"/>
              <a:t>довољно</a:t>
            </a:r>
            <a:r>
              <a:rPr lang="en-US" sz="2400" dirty="0" smtClean="0"/>
              <a:t> </a:t>
            </a:r>
            <a:r>
              <a:rPr lang="en-US" sz="2400" dirty="0" err="1" smtClean="0"/>
              <a:t>активна</a:t>
            </a:r>
            <a:r>
              <a:rPr lang="en-US" sz="2400" dirty="0" smtClean="0"/>
              <a:t> у </a:t>
            </a:r>
            <a:r>
              <a:rPr lang="en-US" sz="2400" dirty="0" err="1" smtClean="0"/>
              <a:t>погледу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проактивног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објављивања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података</a:t>
            </a:r>
            <a:r>
              <a:rPr lang="en-US" sz="2400" dirty="0" smtClean="0"/>
              <a:t> о </a:t>
            </a:r>
            <a:r>
              <a:rPr lang="en-US" sz="2400" dirty="0" err="1" smtClean="0"/>
              <a:t>свом</a:t>
            </a:r>
            <a:r>
              <a:rPr lang="en-US" sz="2400" dirty="0" smtClean="0"/>
              <a:t> </a:t>
            </a:r>
            <a:r>
              <a:rPr lang="en-US" sz="2400" dirty="0" err="1" smtClean="0"/>
              <a:t>раду</a:t>
            </a:r>
            <a:r>
              <a:rPr lang="en-US" sz="2400" dirty="0" smtClean="0"/>
              <a:t>. </a:t>
            </a:r>
          </a:p>
          <a:p>
            <a:r>
              <a:rPr lang="en-US" sz="2400" b="1" dirty="0" err="1" smtClean="0"/>
              <a:t>Проблем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израде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информатора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раду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могао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да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буде</a:t>
            </a:r>
            <a:r>
              <a:rPr lang="en-US" sz="2400" dirty="0" smtClean="0"/>
              <a:t> у </a:t>
            </a:r>
            <a:r>
              <a:rPr lang="en-US" sz="2400" dirty="0" err="1" smtClean="0"/>
              <a:t>највећој</a:t>
            </a:r>
            <a:r>
              <a:rPr lang="en-US" sz="2400" dirty="0" smtClean="0"/>
              <a:t> </a:t>
            </a:r>
            <a:r>
              <a:rPr lang="en-US" sz="2400" dirty="0" err="1" smtClean="0"/>
              <a:t>мери</a:t>
            </a:r>
            <a:r>
              <a:rPr lang="en-US" sz="2400" dirty="0" smtClean="0"/>
              <a:t> </a:t>
            </a:r>
            <a:r>
              <a:rPr lang="en-US" sz="2400" dirty="0" err="1" smtClean="0"/>
              <a:t>решен</a:t>
            </a:r>
            <a:r>
              <a:rPr lang="en-US" sz="2400" dirty="0" smtClean="0"/>
              <a:t> </a:t>
            </a:r>
            <a:r>
              <a:rPr lang="en-US" sz="2400" b="1" dirty="0" err="1" smtClean="0"/>
              <a:t>израдом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типских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докумената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који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би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били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истоветни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за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све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судове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или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тужилаштва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истог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ранга</a:t>
            </a:r>
            <a:endParaRPr lang="en-US" sz="2400" b="1" dirty="0" smtClean="0"/>
          </a:p>
          <a:p>
            <a:r>
              <a:rPr lang="en-US" sz="2400" dirty="0" err="1" smtClean="0"/>
              <a:t>Питање</a:t>
            </a:r>
            <a:r>
              <a:rPr lang="en-US" sz="2400" dirty="0" smtClean="0"/>
              <a:t> </a:t>
            </a:r>
            <a:r>
              <a:rPr lang="en-US" sz="2400" b="1" dirty="0" err="1" smtClean="0"/>
              <a:t>интернет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страница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није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системски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начин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решено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Потребно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ову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материју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уредити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актима</a:t>
            </a:r>
            <a:r>
              <a:rPr lang="en-US" sz="2400" b="1" dirty="0" smtClean="0"/>
              <a:t> ВСС и ДВТ</a:t>
            </a:r>
            <a:r>
              <a:rPr lang="en-US" sz="2400" dirty="0" smtClean="0"/>
              <a:t>, </a:t>
            </a:r>
            <a:r>
              <a:rPr lang="en-US" sz="2400" dirty="0" err="1" smtClean="0"/>
              <a:t>кроз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препоруке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Не</a:t>
            </a:r>
            <a:r>
              <a:rPr lang="en-US" sz="2400" dirty="0" smtClean="0"/>
              <a:t> </a:t>
            </a:r>
            <a:r>
              <a:rPr lang="en-US" sz="2400" dirty="0" err="1" smtClean="0"/>
              <a:t>постоји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пракса</a:t>
            </a:r>
            <a:r>
              <a:rPr lang="en-US" sz="2400" dirty="0" smtClean="0"/>
              <a:t> </a:t>
            </a:r>
            <a:r>
              <a:rPr lang="en-US" sz="2400" dirty="0" err="1" smtClean="0"/>
              <a:t>објављивања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информација</a:t>
            </a:r>
            <a:r>
              <a:rPr lang="en-US" sz="2400" dirty="0" smtClean="0"/>
              <a:t> о </a:t>
            </a:r>
            <a:r>
              <a:rPr lang="en-US" sz="2400" dirty="0" err="1" smtClean="0"/>
              <a:t>мерама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које</a:t>
            </a:r>
            <a:r>
              <a:rPr lang="en-US" sz="2400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предузете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превенције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корупције</a:t>
            </a:r>
            <a:r>
              <a:rPr lang="en-US" sz="2400" dirty="0" smtClean="0"/>
              <a:t>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 smtClean="0"/>
              <a:t>Јавност</a:t>
            </a:r>
            <a:r>
              <a:rPr lang="en-US" b="1" dirty="0" smtClean="0"/>
              <a:t> </a:t>
            </a:r>
            <a:r>
              <a:rPr lang="en-US" b="1" dirty="0" err="1" smtClean="0"/>
              <a:t>рада</a:t>
            </a:r>
            <a:r>
              <a:rPr lang="en-US" b="1" dirty="0" smtClean="0"/>
              <a:t> – </a:t>
            </a:r>
            <a:r>
              <a:rPr lang="en-US" b="1" dirty="0" err="1" smtClean="0"/>
              <a:t>главни</a:t>
            </a:r>
            <a:r>
              <a:rPr lang="en-US" b="1" dirty="0" smtClean="0"/>
              <a:t> </a:t>
            </a:r>
            <a:r>
              <a:rPr lang="en-US" b="1" dirty="0" err="1" smtClean="0"/>
              <a:t>закључци</a:t>
            </a:r>
            <a:r>
              <a:rPr lang="en-US" b="1" dirty="0" smtClean="0"/>
              <a:t> и </a:t>
            </a:r>
            <a:r>
              <a:rPr lang="en-US" b="1" dirty="0" err="1" smtClean="0"/>
              <a:t>препоруке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Судски портал не омогућава преглед података по групама предмета, </a:t>
            </a:r>
            <a:r>
              <a:rPr lang="en-US" sz="2400" b="1" smtClean="0"/>
              <a:t>осим код Привредних судова</a:t>
            </a:r>
            <a:r>
              <a:rPr lang="en-US" sz="2400" smtClean="0"/>
              <a:t>. </a:t>
            </a:r>
          </a:p>
          <a:p>
            <a:r>
              <a:rPr lang="en-US" sz="2400" smtClean="0"/>
              <a:t>Методологија по којој се воде статистике полиције, тужилаштава и судова није јединствена.</a:t>
            </a:r>
          </a:p>
          <a:p>
            <a:r>
              <a:rPr lang="en-US" sz="2400" smtClean="0"/>
              <a:t>Не постоји пракса </a:t>
            </a:r>
            <a:r>
              <a:rPr lang="en-US" sz="2400" b="1" smtClean="0"/>
              <a:t>објављивања информација о представкама и поступцима који се воде за утврђивање одговорности носилаца правосудних функција </a:t>
            </a:r>
            <a:r>
              <a:rPr lang="en-US" sz="2400" smtClean="0"/>
              <a:t>због кршења прописа или етичког кодекса.</a:t>
            </a:r>
          </a:p>
          <a:p>
            <a:r>
              <a:rPr lang="en-US" sz="2400" smtClean="0"/>
              <a:t> Не постоји пракса </a:t>
            </a:r>
            <a:r>
              <a:rPr lang="en-US" sz="2400" b="1" smtClean="0"/>
              <a:t>објављивања на интернету одлука тужилаштава и судова</a:t>
            </a:r>
            <a:r>
              <a:rPr lang="en-US" sz="2400" smtClean="0"/>
              <a:t>, чак ни у случајевима који су побудили велико интересовање у јавности. </a:t>
            </a:r>
          </a:p>
          <a:p>
            <a:endParaRPr lang="en-US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1759</Words>
  <Application>Microsoft Office PowerPoint</Application>
  <PresentationFormat>On-screen Show (4:3)</PresentationFormat>
  <Paragraphs>131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Calibri</vt:lpstr>
      <vt:lpstr>Arial</vt:lpstr>
      <vt:lpstr>Office Theme</vt:lpstr>
      <vt:lpstr>Улога правосуђа у борби против корупције </vt:lpstr>
      <vt:lpstr>О пројекту</vt:lpstr>
      <vt:lpstr>Предмет и методологија истраживања</vt:lpstr>
      <vt:lpstr>Главне препоруке у вези са плановима интегритета и спровођењем антикорупцијске стратегије  </vt:lpstr>
      <vt:lpstr>Јавност рада - интернет</vt:lpstr>
      <vt:lpstr>Јавност рада - информатори</vt:lpstr>
      <vt:lpstr>Јавност рада - извештаји</vt:lpstr>
      <vt:lpstr>Јавност рада – главни закључци и препоруке</vt:lpstr>
      <vt:lpstr>Јавност рада – главни закључци и препоруке</vt:lpstr>
      <vt:lpstr>Јавност рада – главни закључци и препоруке</vt:lpstr>
      <vt:lpstr>Прекршајни поступци</vt:lpstr>
      <vt:lpstr>Прекршајни поступци</vt:lpstr>
      <vt:lpstr>Прекршајни поступци</vt:lpstr>
      <vt:lpstr>Прекршајни поступци   </vt:lpstr>
      <vt:lpstr>Прекршајни поступци         </vt:lpstr>
      <vt:lpstr>Slide 16</vt:lpstr>
      <vt:lpstr>Прекршајни поступци</vt:lpstr>
      <vt:lpstr>Примери за јавне набавке</vt:lpstr>
      <vt:lpstr>Јавна тужилаштва</vt:lpstr>
      <vt:lpstr>Структура кривичних пријава за коруптивна дела</vt:lpstr>
      <vt:lpstr>Подносиоци кривичних пријава</vt:lpstr>
      <vt:lpstr>Подносиоци кривичних пријава</vt:lpstr>
      <vt:lpstr>Стварни број коруптивних случајева</vt:lpstr>
      <vt:lpstr>Структура оптужених за злоупотребу</vt:lpstr>
      <vt:lpstr>Првостепене судске одлуке</vt:lpstr>
      <vt:lpstr>Мере безбедности и жалбе</vt:lpstr>
      <vt:lpstr>Структура оптужби по делима</vt:lpstr>
      <vt:lpstr>Од извршења дела до оптужнице ...</vt:lpstr>
      <vt:lpstr>Просечна вредност штете / користи</vt:lpstr>
      <vt:lpstr>Структура оптужница по секторима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Улога правосуђа у борби против корупције</dc:title>
  <dc:creator>Bojana</dc:creator>
  <cp:lastModifiedBy>TS</cp:lastModifiedBy>
  <cp:revision>13</cp:revision>
  <dcterms:created xsi:type="dcterms:W3CDTF">2013-01-30T07:32:37Z</dcterms:created>
  <dcterms:modified xsi:type="dcterms:W3CDTF">2013-01-30T09:00:10Z</dcterms:modified>
</cp:coreProperties>
</file>